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4" r:id="rId1"/>
  </p:sldMasterIdLst>
  <p:notesMasterIdLst>
    <p:notesMasterId r:id="rId54"/>
  </p:notesMasterIdLst>
  <p:sldIdLst>
    <p:sldId id="256" r:id="rId2"/>
    <p:sldId id="258" r:id="rId3"/>
    <p:sldId id="257" r:id="rId4"/>
    <p:sldId id="273" r:id="rId5"/>
    <p:sldId id="259" r:id="rId6"/>
    <p:sldId id="274" r:id="rId7"/>
    <p:sldId id="261" r:id="rId8"/>
    <p:sldId id="275" r:id="rId9"/>
    <p:sldId id="260" r:id="rId10"/>
    <p:sldId id="276" r:id="rId11"/>
    <p:sldId id="262" r:id="rId12"/>
    <p:sldId id="277" r:id="rId13"/>
    <p:sldId id="263" r:id="rId14"/>
    <p:sldId id="278" r:id="rId15"/>
    <p:sldId id="264" r:id="rId16"/>
    <p:sldId id="279" r:id="rId17"/>
    <p:sldId id="265" r:id="rId18"/>
    <p:sldId id="280" r:id="rId19"/>
    <p:sldId id="266" r:id="rId20"/>
    <p:sldId id="281" r:id="rId21"/>
    <p:sldId id="267" r:id="rId22"/>
    <p:sldId id="282" r:id="rId23"/>
    <p:sldId id="268" r:id="rId24"/>
    <p:sldId id="283" r:id="rId25"/>
    <p:sldId id="269" r:id="rId26"/>
    <p:sldId id="284" r:id="rId27"/>
    <p:sldId id="270" r:id="rId28"/>
    <p:sldId id="285" r:id="rId29"/>
    <p:sldId id="271" r:id="rId30"/>
    <p:sldId id="286" r:id="rId31"/>
    <p:sldId id="272"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4" r:id="rId49"/>
    <p:sldId id="305" r:id="rId50"/>
    <p:sldId id="303" r:id="rId51"/>
    <p:sldId id="306" r:id="rId52"/>
    <p:sldId id="307" r:id="rId5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21" autoAdjust="0"/>
    <p:restoredTop sz="94660"/>
  </p:normalViewPr>
  <p:slideViewPr>
    <p:cSldViewPr>
      <p:cViewPr varScale="1">
        <p:scale>
          <a:sx n="103" d="100"/>
          <a:sy n="103" d="100"/>
        </p:scale>
        <p:origin x="-210"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D3BD17-A53D-47AF-B892-5BDD662C135F}" type="datetimeFigureOut">
              <a:rPr lang="ru-RU" smtClean="0"/>
              <a:pPr/>
              <a:t>15.11.2018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E35797-87EB-4AF9-B17F-A863C578DC48}" type="slidenum">
              <a:rPr lang="ru-RU" smtClean="0"/>
              <a:pPr/>
              <a:t>‹#›</a:t>
            </a:fld>
            <a:endParaRPr lang="ru-RU"/>
          </a:p>
        </p:txBody>
      </p:sp>
    </p:spTree>
    <p:extLst>
      <p:ext uri="{BB962C8B-B14F-4D97-AF65-F5344CB8AC3E}">
        <p14:creationId xmlns:p14="http://schemas.microsoft.com/office/powerpoint/2010/main" xmlns="" val="2307538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BE35797-87EB-4AF9-B17F-A863C578DC48}" type="slidenum">
              <a:rPr lang="ru-RU" smtClean="0"/>
              <a:pPr/>
              <a:t>17</a:t>
            </a:fld>
            <a:endParaRPr lang="ru-RU"/>
          </a:p>
        </p:txBody>
      </p:sp>
    </p:spTree>
    <p:extLst>
      <p:ext uri="{BB962C8B-B14F-4D97-AF65-F5344CB8AC3E}">
        <p14:creationId xmlns:p14="http://schemas.microsoft.com/office/powerpoint/2010/main" xmlns="" val="4068297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8B8A4F0-EDA9-4C7F-AF30-93FFA52EC6E6}" type="datetimeFigureOut">
              <a:rPr lang="ru-RU" smtClean="0"/>
              <a:pPr/>
              <a:t>15.11.2018</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FB1813C7-1E3B-4403-9E88-5DFD7559CF9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8B8A4F0-EDA9-4C7F-AF30-93FFA52EC6E6}" type="datetimeFigureOut">
              <a:rPr lang="ru-RU" smtClean="0"/>
              <a:pPr/>
              <a:t>15.11.2018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B1813C7-1E3B-4403-9E88-5DFD7559CF9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C8B8A4F0-EDA9-4C7F-AF30-93FFA52EC6E6}" type="datetimeFigureOut">
              <a:rPr lang="ru-RU" smtClean="0"/>
              <a:pPr/>
              <a:t>15.11.2018</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FB1813C7-1E3B-4403-9E88-5DFD7559CF9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C8B8A4F0-EDA9-4C7F-AF30-93FFA52EC6E6}" type="datetimeFigureOut">
              <a:rPr lang="ru-RU" smtClean="0"/>
              <a:pPr/>
              <a:t>15.11.2018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FB1813C7-1E3B-4403-9E88-5DFD7559CF98}" type="slidenum">
              <a:rPr lang="ru-RU" smtClean="0"/>
              <a:pPr/>
              <a:t>‹#›</a:t>
            </a:fld>
            <a:endParaRPr lang="ru-RU"/>
          </a:p>
        </p:txBody>
      </p:sp>
      <p:sp>
        <p:nvSpPr>
          <p:cNvPr id="8" name="Объект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C8B8A4F0-EDA9-4C7F-AF30-93FFA52EC6E6}" type="datetimeFigureOut">
              <a:rPr lang="ru-RU" smtClean="0"/>
              <a:pPr/>
              <a:t>15.11.2018</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FB1813C7-1E3B-4403-9E88-5DFD7559CF98}" type="slidenum">
              <a:rPr lang="ru-RU" smtClean="0"/>
              <a:pPr/>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Объект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C8B8A4F0-EDA9-4C7F-AF30-93FFA52EC6E6}" type="datetimeFigureOut">
              <a:rPr lang="ru-RU" smtClean="0"/>
              <a:pPr/>
              <a:t>15.11.2018</a:t>
            </a:fld>
            <a:endParaRPr lang="ru-RU"/>
          </a:p>
        </p:txBody>
      </p:sp>
      <p:sp>
        <p:nvSpPr>
          <p:cNvPr id="10" name="Номер слайда 9"/>
          <p:cNvSpPr>
            <a:spLocks noGrp="1"/>
          </p:cNvSpPr>
          <p:nvPr>
            <p:ph type="sldNum" sz="quarter" idx="16"/>
          </p:nvPr>
        </p:nvSpPr>
        <p:spPr/>
        <p:txBody>
          <a:bodyPr rtlCol="0"/>
          <a:lstStyle/>
          <a:p>
            <a:fld id="{FB1813C7-1E3B-4403-9E88-5DFD7559CF98}" type="slidenum">
              <a:rPr lang="ru-RU" smtClean="0"/>
              <a:pPr/>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Объект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C8B8A4F0-EDA9-4C7F-AF30-93FFA52EC6E6}" type="datetimeFigureOut">
              <a:rPr lang="ru-RU" smtClean="0"/>
              <a:pPr/>
              <a:t>15.11.2018</a:t>
            </a:fld>
            <a:endParaRPr lang="ru-RU"/>
          </a:p>
        </p:txBody>
      </p:sp>
      <p:sp>
        <p:nvSpPr>
          <p:cNvPr id="12" name="Номер слайда 11"/>
          <p:cNvSpPr>
            <a:spLocks noGrp="1"/>
          </p:cNvSpPr>
          <p:nvPr>
            <p:ph type="sldNum" sz="quarter" idx="16"/>
          </p:nvPr>
        </p:nvSpPr>
        <p:spPr/>
        <p:txBody>
          <a:bodyPr rtlCol="0"/>
          <a:lstStyle/>
          <a:p>
            <a:fld id="{FB1813C7-1E3B-4403-9E88-5DFD7559CF98}" type="slidenum">
              <a:rPr lang="ru-RU" smtClean="0"/>
              <a:pPr/>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8B8A4F0-EDA9-4C7F-AF30-93FFA52EC6E6}" type="datetimeFigureOut">
              <a:rPr lang="ru-RU" smtClean="0"/>
              <a:pPr/>
              <a:t>15.11.2018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FB1813C7-1E3B-4403-9E88-5DFD7559CF9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8B8A4F0-EDA9-4C7F-AF30-93FFA52EC6E6}" type="datetimeFigureOut">
              <a:rPr lang="ru-RU" smtClean="0"/>
              <a:pPr/>
              <a:t>15.11.2018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FB1813C7-1E3B-4403-9E88-5DFD7559CF9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C8B8A4F0-EDA9-4C7F-AF30-93FFA52EC6E6}" type="datetimeFigureOut">
              <a:rPr lang="ru-RU" smtClean="0"/>
              <a:pPr/>
              <a:t>15.11.2018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FB1813C7-1E3B-4403-9E88-5DFD7559CF98}" type="slidenum">
              <a:rPr lang="ru-RU" smtClean="0"/>
              <a:pPr/>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Объект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C8B8A4F0-EDA9-4C7F-AF30-93FFA52EC6E6}" type="datetimeFigureOut">
              <a:rPr lang="ru-RU" smtClean="0"/>
              <a:pPr/>
              <a:t>15.11.2018</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FB1813C7-1E3B-4403-9E88-5DFD7559CF98}" type="slidenum">
              <a:rPr lang="ru-RU" smtClean="0"/>
              <a:pPr/>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D6B19C"/>
            </a:gs>
            <a:gs pos="30000">
              <a:srgbClr val="D49E6C"/>
            </a:gs>
            <a:gs pos="70000">
              <a:srgbClr val="A65528"/>
            </a:gs>
            <a:gs pos="100000">
              <a:srgbClr val="663012"/>
            </a:gs>
          </a:gsLst>
          <a:lin ang="5400000" scaled="0"/>
          <a:tileRect/>
        </a:gradFill>
        <a:effectLst/>
      </p:bgPr>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8B8A4F0-EDA9-4C7F-AF30-93FFA52EC6E6}" type="datetimeFigureOut">
              <a:rPr lang="ru-RU" smtClean="0"/>
              <a:pPr/>
              <a:t>15.11.2018</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FB1813C7-1E3B-4403-9E88-5DFD7559CF9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1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slide" Target="slide14.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2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25.xml"/><Relationship Id="rId18" Type="http://schemas.openxmlformats.org/officeDocument/2006/relationships/slide" Target="slide35.xml"/><Relationship Id="rId26" Type="http://schemas.openxmlformats.org/officeDocument/2006/relationships/slide" Target="slide51.xml"/><Relationship Id="rId3" Type="http://schemas.openxmlformats.org/officeDocument/2006/relationships/slide" Target="slide5.xml"/><Relationship Id="rId21" Type="http://schemas.openxmlformats.org/officeDocument/2006/relationships/slide" Target="slide41.xml"/><Relationship Id="rId7" Type="http://schemas.openxmlformats.org/officeDocument/2006/relationships/slide" Target="slide13.xml"/><Relationship Id="rId12" Type="http://schemas.openxmlformats.org/officeDocument/2006/relationships/slide" Target="slide23.xml"/><Relationship Id="rId17" Type="http://schemas.openxmlformats.org/officeDocument/2006/relationships/slide" Target="slide33.xml"/><Relationship Id="rId25" Type="http://schemas.openxmlformats.org/officeDocument/2006/relationships/slide" Target="slide49.xml"/><Relationship Id="rId2" Type="http://schemas.openxmlformats.org/officeDocument/2006/relationships/slide" Target="slide3.xml"/><Relationship Id="rId16" Type="http://schemas.openxmlformats.org/officeDocument/2006/relationships/slide" Target="slide31.xml"/><Relationship Id="rId20" Type="http://schemas.openxmlformats.org/officeDocument/2006/relationships/slide" Target="slide39.xml"/><Relationship Id="rId1" Type="http://schemas.openxmlformats.org/officeDocument/2006/relationships/slideLayout" Target="../slideLayouts/slideLayout2.xml"/><Relationship Id="rId6" Type="http://schemas.openxmlformats.org/officeDocument/2006/relationships/slide" Target="slide11.xml"/><Relationship Id="rId11" Type="http://schemas.openxmlformats.org/officeDocument/2006/relationships/slide" Target="slide21.xml"/><Relationship Id="rId24" Type="http://schemas.openxmlformats.org/officeDocument/2006/relationships/slide" Target="slide47.xml"/><Relationship Id="rId5" Type="http://schemas.openxmlformats.org/officeDocument/2006/relationships/slide" Target="slide9.xml"/><Relationship Id="rId15" Type="http://schemas.openxmlformats.org/officeDocument/2006/relationships/slide" Target="slide29.xml"/><Relationship Id="rId23" Type="http://schemas.openxmlformats.org/officeDocument/2006/relationships/slide" Target="slide45.xml"/><Relationship Id="rId10" Type="http://schemas.openxmlformats.org/officeDocument/2006/relationships/slide" Target="slide19.xml"/><Relationship Id="rId19" Type="http://schemas.openxmlformats.org/officeDocument/2006/relationships/slide" Target="slide37.xml"/><Relationship Id="rId4" Type="http://schemas.openxmlformats.org/officeDocument/2006/relationships/slide" Target="slide7.xml"/><Relationship Id="rId9" Type="http://schemas.openxmlformats.org/officeDocument/2006/relationships/slide" Target="slide17.xml"/><Relationship Id="rId14" Type="http://schemas.openxmlformats.org/officeDocument/2006/relationships/slide" Target="slide27.xml"/><Relationship Id="rId22" Type="http://schemas.openxmlformats.org/officeDocument/2006/relationships/slide" Target="slide43.xml"/></Relationships>
</file>

<file path=ppt/slides/_rels/slide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2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 Target="slide2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 Target="slide3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 Target="slide3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 Target="slide3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slide" Target="slide3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 Target="slide3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slide" Target="slide4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slide" Target="slide4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slide" Target="slide4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slide" Target="slide4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slide" Target="slide4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slide" Target="slide5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slide" Target="slide5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10.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Your own game</a:t>
            </a:r>
            <a:endParaRPr lang="ru-RU" dirty="0"/>
          </a:p>
        </p:txBody>
      </p:sp>
      <p:sp>
        <p:nvSpPr>
          <p:cNvPr id="3" name="Подзаголовок 2"/>
          <p:cNvSpPr>
            <a:spLocks noGrp="1"/>
          </p:cNvSpPr>
          <p:nvPr>
            <p:ph type="subTitle" idx="1"/>
          </p:nvPr>
        </p:nvSpPr>
        <p:spPr/>
        <p:txBody>
          <a:bodyPr>
            <a:normAutofit fontScale="40000" lnSpcReduction="20000"/>
          </a:bodyPr>
          <a:lstStyle/>
          <a:p>
            <a:pPr algn="r"/>
            <a:r>
              <a:rPr lang="en-US" dirty="0" err="1" smtClean="0"/>
              <a:t>Taranenko</a:t>
            </a:r>
            <a:r>
              <a:rPr lang="en-US" dirty="0" smtClean="0"/>
              <a:t> V.V.</a:t>
            </a:r>
          </a:p>
          <a:p>
            <a:pPr algn="r"/>
            <a:r>
              <a:rPr lang="en-US" dirty="0" err="1" smtClean="0"/>
              <a:t>Shumilova</a:t>
            </a:r>
            <a:r>
              <a:rPr lang="en-US" dirty="0" smtClean="0"/>
              <a:t> V.V.</a:t>
            </a:r>
          </a:p>
          <a:p>
            <a:pPr algn="ctr"/>
            <a:r>
              <a:rPr lang="en-US" dirty="0" smtClean="0"/>
              <a:t>Yaroslavl, 2018</a:t>
            </a:r>
            <a:endParaRPr lang="ru-RU" dirty="0"/>
          </a:p>
        </p:txBody>
      </p:sp>
    </p:spTree>
    <p:extLst>
      <p:ext uri="{BB962C8B-B14F-4D97-AF65-F5344CB8AC3E}">
        <p14:creationId xmlns:p14="http://schemas.microsoft.com/office/powerpoint/2010/main" xmlns="" val="31765171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pPr lvl="0"/>
            <a:r>
              <a:rPr lang="en-US" dirty="0"/>
              <a:t>I’d like </a:t>
            </a:r>
            <a:r>
              <a:rPr lang="en-US" b="1" dirty="0"/>
              <a:t>to have</a:t>
            </a:r>
            <a:r>
              <a:rPr lang="en-US" dirty="0"/>
              <a:t> a tuna salad, please.</a:t>
            </a:r>
            <a:endParaRPr lang="ru-RU" dirty="0"/>
          </a:p>
          <a:p>
            <a:pPr lvl="0"/>
            <a:r>
              <a:rPr lang="en-US" dirty="0"/>
              <a:t>I can’t stand </a:t>
            </a:r>
            <a:r>
              <a:rPr lang="en-US" b="1" dirty="0"/>
              <a:t>eating</a:t>
            </a:r>
            <a:r>
              <a:rPr lang="en-US" dirty="0"/>
              <a:t> onions.</a:t>
            </a:r>
            <a:endParaRPr lang="ru-RU" dirty="0"/>
          </a:p>
          <a:p>
            <a:pPr lvl="0"/>
            <a:r>
              <a:rPr lang="en-US" dirty="0"/>
              <a:t>I look forward to </a:t>
            </a:r>
            <a:r>
              <a:rPr lang="en-US" b="1" dirty="0"/>
              <a:t>trying</a:t>
            </a:r>
            <a:r>
              <a:rPr lang="en-US" dirty="0"/>
              <a:t> these lemon cakes.</a:t>
            </a:r>
            <a:endParaRPr lang="ru-RU" dirty="0"/>
          </a:p>
          <a:p>
            <a:pPr lvl="0"/>
            <a:r>
              <a:rPr lang="en-US" dirty="0"/>
              <a:t>Kate would prefer </a:t>
            </a:r>
            <a:r>
              <a:rPr lang="en-US" b="1" dirty="0"/>
              <a:t>to have</a:t>
            </a:r>
            <a:r>
              <a:rPr lang="en-US" dirty="0"/>
              <a:t> chicken with rice.</a:t>
            </a:r>
            <a:endParaRPr lang="ru-RU" dirty="0"/>
          </a:p>
          <a:p>
            <a:r>
              <a:rPr lang="en-US" dirty="0"/>
              <a:t>Do you mind </a:t>
            </a:r>
            <a:r>
              <a:rPr lang="en-US" b="1" dirty="0"/>
              <a:t>moving</a:t>
            </a:r>
            <a:r>
              <a:rPr lang="en-US" dirty="0"/>
              <a:t> your car, please</a:t>
            </a:r>
            <a:endParaRPr lang="ru-RU" dirty="0"/>
          </a:p>
        </p:txBody>
      </p:sp>
      <p:sp>
        <p:nvSpPr>
          <p:cNvPr id="4" name="Прямоугольник 3">
            <a:hlinkClick r:id="rId2" action="ppaction://hlinksldjump"/>
          </p:cNvPr>
          <p:cNvSpPr/>
          <p:nvPr/>
        </p:nvSpPr>
        <p:spPr>
          <a:xfrm>
            <a:off x="2804980" y="5171345"/>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spTree>
    <p:extLst>
      <p:ext uri="{BB962C8B-B14F-4D97-AF65-F5344CB8AC3E}">
        <p14:creationId xmlns:p14="http://schemas.microsoft.com/office/powerpoint/2010/main" xmlns="" val="28777043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chemeClr val="bg2">
                    <a:lumMod val="25000"/>
                  </a:schemeClr>
                </a:solidFill>
              </a:rPr>
              <a:t>Vocabulary and grammar</a:t>
            </a:r>
            <a:endParaRPr lang="ru-RU" dirty="0">
              <a:solidFill>
                <a:schemeClr val="bg2">
                  <a:lumMod val="25000"/>
                </a:schemeClr>
              </a:solidFill>
            </a:endParaRPr>
          </a:p>
        </p:txBody>
      </p:sp>
      <p:sp>
        <p:nvSpPr>
          <p:cNvPr id="3" name="Объект 2"/>
          <p:cNvSpPr>
            <a:spLocks noGrp="1"/>
          </p:cNvSpPr>
          <p:nvPr>
            <p:ph sz="quarter" idx="1"/>
          </p:nvPr>
        </p:nvSpPr>
        <p:spPr>
          <a:xfrm>
            <a:off x="467544" y="1124744"/>
            <a:ext cx="8153400" cy="5475312"/>
          </a:xfrm>
        </p:spPr>
        <p:txBody>
          <a:bodyPr>
            <a:normAutofit lnSpcReduction="10000"/>
          </a:bodyPr>
          <a:lstStyle/>
          <a:p>
            <a:r>
              <a:rPr lang="en-US" b="1" u="sng" dirty="0" smtClean="0"/>
              <a:t>50 </a:t>
            </a:r>
            <a:r>
              <a:rPr lang="en-US" dirty="0" smtClean="0"/>
              <a:t>Choose </a:t>
            </a:r>
            <a:r>
              <a:rPr lang="en-US" dirty="0"/>
              <a:t>the correct words.</a:t>
            </a:r>
          </a:p>
          <a:p>
            <a:r>
              <a:rPr lang="en-US" dirty="0"/>
              <a:t>The drive-through restaurant is one of the USA’s great traditions. It’s unusual because the 1) waiters/customers don’t usually go inside! They drive up to a speaker outside the restaurant, 2) grab/ order their food from a worker and get it from a window. Customers can go inside and eat at a 3) table/ booth, but taking your food to go is more 4) famous/ popular. Drive-</a:t>
            </a:r>
            <a:r>
              <a:rPr lang="en-US" dirty="0" err="1"/>
              <a:t>throughs</a:t>
            </a:r>
            <a:r>
              <a:rPr lang="en-US" dirty="0"/>
              <a:t> are a very popular in the USA and sell a wide </a:t>
            </a:r>
          </a:p>
          <a:p>
            <a:r>
              <a:rPr lang="en-US" dirty="0"/>
              <a:t>5) range/ type of 6) extra/ fast food, like burgers and fries.</a:t>
            </a:r>
          </a:p>
          <a:p>
            <a:endParaRPr lang="ru-RU" dirty="0"/>
          </a:p>
        </p:txBody>
      </p:sp>
      <p:sp>
        <p:nvSpPr>
          <p:cNvPr id="4" name="Овал 3">
            <a:hlinkClick r:id="rId2" action="ppaction://hlinksldjump"/>
          </p:cNvPr>
          <p:cNvSpPr/>
          <p:nvPr/>
        </p:nvSpPr>
        <p:spPr>
          <a:xfrm>
            <a:off x="6156176" y="6065912"/>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771287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normAutofit lnSpcReduction="10000"/>
          </a:bodyPr>
          <a:lstStyle/>
          <a:p>
            <a:r>
              <a:rPr lang="en-US" dirty="0"/>
              <a:t>The drive-through restaurant is one of the USA’s great traditions. It’s unusual because the </a:t>
            </a:r>
            <a:r>
              <a:rPr lang="en-US" b="1" dirty="0"/>
              <a:t>1) customers </a:t>
            </a:r>
            <a:r>
              <a:rPr lang="en-US" dirty="0"/>
              <a:t>don’t usually go inside! They drive up to a speaker outside the restaurant, </a:t>
            </a:r>
            <a:r>
              <a:rPr lang="en-US" b="1" dirty="0"/>
              <a:t>2) order </a:t>
            </a:r>
            <a:r>
              <a:rPr lang="en-US" dirty="0"/>
              <a:t>their food from a worker and get it from a window. Customers can go inside and eat at a </a:t>
            </a:r>
            <a:r>
              <a:rPr lang="en-US" b="1" dirty="0"/>
              <a:t>3) table, </a:t>
            </a:r>
            <a:r>
              <a:rPr lang="en-US" dirty="0"/>
              <a:t>but taking your food to go is more </a:t>
            </a:r>
            <a:r>
              <a:rPr lang="en-US" b="1" dirty="0"/>
              <a:t>4) popular. </a:t>
            </a:r>
            <a:r>
              <a:rPr lang="en-US" dirty="0"/>
              <a:t>Drive-</a:t>
            </a:r>
            <a:r>
              <a:rPr lang="en-US" dirty="0" err="1"/>
              <a:t>throughs</a:t>
            </a:r>
            <a:r>
              <a:rPr lang="en-US" dirty="0"/>
              <a:t> are a very popular in the USA and sell a wide </a:t>
            </a:r>
            <a:r>
              <a:rPr lang="en-US" b="1" dirty="0"/>
              <a:t>5) range </a:t>
            </a:r>
            <a:r>
              <a:rPr lang="en-US" dirty="0"/>
              <a:t>of </a:t>
            </a:r>
            <a:r>
              <a:rPr lang="en-US" b="1" dirty="0"/>
              <a:t>6) fast </a:t>
            </a:r>
            <a:r>
              <a:rPr lang="en-US" dirty="0"/>
              <a:t>food, like burgers and fries</a:t>
            </a:r>
            <a:r>
              <a:rPr lang="en-US" dirty="0" smtClean="0"/>
              <a:t>.</a:t>
            </a:r>
            <a:endParaRPr lang="ru-RU" dirty="0"/>
          </a:p>
        </p:txBody>
      </p:sp>
      <p:sp>
        <p:nvSpPr>
          <p:cNvPr id="4" name="Прямоугольник 3">
            <a:hlinkClick r:id="rId2" action="ppaction://hlinksldjump"/>
          </p:cNvPr>
          <p:cNvSpPr/>
          <p:nvPr/>
        </p:nvSpPr>
        <p:spPr>
          <a:xfrm>
            <a:off x="3203848" y="5733256"/>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spTree>
    <p:extLst>
      <p:ext uri="{BB962C8B-B14F-4D97-AF65-F5344CB8AC3E}">
        <p14:creationId xmlns:p14="http://schemas.microsoft.com/office/powerpoint/2010/main" xmlns="" val="6385946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chemeClr val="bg2">
                    <a:lumMod val="25000"/>
                  </a:schemeClr>
                </a:solidFill>
              </a:rPr>
              <a:t>Curricular</a:t>
            </a:r>
            <a:endParaRPr lang="ru-RU" dirty="0">
              <a:solidFill>
                <a:schemeClr val="bg2">
                  <a:lumMod val="25000"/>
                </a:schemeClr>
              </a:solidFill>
            </a:endParaRPr>
          </a:p>
        </p:txBody>
      </p:sp>
      <p:sp>
        <p:nvSpPr>
          <p:cNvPr id="3" name="Объект 2"/>
          <p:cNvSpPr>
            <a:spLocks noGrp="1"/>
          </p:cNvSpPr>
          <p:nvPr>
            <p:ph sz="quarter" idx="1"/>
          </p:nvPr>
        </p:nvSpPr>
        <p:spPr>
          <a:xfrm>
            <a:off x="612648" y="1600200"/>
            <a:ext cx="3671320" cy="4495800"/>
          </a:xfrm>
        </p:spPr>
        <p:txBody>
          <a:bodyPr/>
          <a:lstStyle/>
          <a:p>
            <a:r>
              <a:rPr lang="en-US" b="1" u="sng" dirty="0" smtClean="0"/>
              <a:t>10</a:t>
            </a:r>
            <a:r>
              <a:rPr lang="en-US" dirty="0" smtClean="0"/>
              <a:t> Art </a:t>
            </a:r>
            <a:r>
              <a:rPr lang="en-US" dirty="0"/>
              <a:t>and design</a:t>
            </a:r>
          </a:p>
          <a:p>
            <a:r>
              <a:rPr lang="en-US" dirty="0"/>
              <a:t>Answer the questions. Choose only one tower.</a:t>
            </a:r>
          </a:p>
          <a:p>
            <a:r>
              <a:rPr lang="en-US" dirty="0"/>
              <a:t>1.	Where is it?</a:t>
            </a:r>
          </a:p>
          <a:p>
            <a:r>
              <a:rPr lang="en-US" dirty="0"/>
              <a:t>2.	What is it made of?</a:t>
            </a:r>
          </a:p>
          <a:p>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283968" y="260648"/>
            <a:ext cx="2170113" cy="32369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156176" y="2492895"/>
            <a:ext cx="2859087" cy="2401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283968" y="4221088"/>
            <a:ext cx="2664296" cy="24483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Овал 6">
            <a:hlinkClick r:id="rId5" action="ppaction://hlinksldjump"/>
          </p:cNvPr>
          <p:cNvSpPr/>
          <p:nvPr/>
        </p:nvSpPr>
        <p:spPr>
          <a:xfrm>
            <a:off x="827584" y="5439920"/>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430062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descr="https://c.pxhere.com/photos/6c/83/paris_eiffel_tower_monuments_france_capital_city_of_light_reference_point-424581.jpg!s"/>
          <p:cNvPicPr>
            <a:picLocks noGrp="1"/>
          </p:cNvPicPr>
          <p:nvPr>
            <p:ph sz="quarter" idx="1"/>
          </p:nvPr>
        </p:nvPicPr>
        <p:blipFill>
          <a:blip r:embed="rId2" cstate="print"/>
          <a:srcRect/>
          <a:stretch>
            <a:fillRect/>
          </a:stretch>
        </p:blipFill>
        <p:spPr bwMode="auto">
          <a:xfrm>
            <a:off x="899592" y="1556792"/>
            <a:ext cx="2171700" cy="3238500"/>
          </a:xfrm>
          <a:prstGeom prst="rect">
            <a:avLst/>
          </a:prstGeom>
          <a:noFill/>
          <a:ln w="9525">
            <a:noFill/>
            <a:miter lim="800000"/>
            <a:headEnd/>
            <a:tailEnd/>
          </a:ln>
        </p:spPr>
      </p:pic>
      <p:sp>
        <p:nvSpPr>
          <p:cNvPr id="5" name="Прямоугольник 4"/>
          <p:cNvSpPr/>
          <p:nvPr/>
        </p:nvSpPr>
        <p:spPr>
          <a:xfrm>
            <a:off x="251521" y="4941168"/>
            <a:ext cx="3240360" cy="1384995"/>
          </a:xfrm>
          <a:prstGeom prst="rect">
            <a:avLst/>
          </a:prstGeom>
        </p:spPr>
        <p:txBody>
          <a:bodyPr wrap="square">
            <a:spAutoFit/>
          </a:bodyPr>
          <a:lstStyle/>
          <a:p>
            <a:r>
              <a:rPr lang="en-US" sz="2800" b="1" dirty="0"/>
              <a:t>The Eiffel Tower is in Paris. It’s made of steel.</a:t>
            </a:r>
            <a:endParaRPr lang="ru-RU" sz="2800" dirty="0"/>
          </a:p>
        </p:txBody>
      </p:sp>
      <p:pic>
        <p:nvPicPr>
          <p:cNvPr id="6" name="Рисунок 5" descr="http://wallpapergur.com/wp-content/uploads/2017/11/Space%20Needle%20Download-300x170.jpg"/>
          <p:cNvPicPr/>
          <p:nvPr/>
        </p:nvPicPr>
        <p:blipFill>
          <a:blip r:embed="rId3" cstate="print"/>
          <a:srcRect/>
          <a:stretch>
            <a:fillRect/>
          </a:stretch>
        </p:blipFill>
        <p:spPr bwMode="auto">
          <a:xfrm>
            <a:off x="3334009" y="980728"/>
            <a:ext cx="2857500" cy="2400300"/>
          </a:xfrm>
          <a:prstGeom prst="rect">
            <a:avLst/>
          </a:prstGeom>
          <a:noFill/>
          <a:ln w="9525">
            <a:noFill/>
            <a:miter lim="800000"/>
            <a:headEnd/>
            <a:tailEnd/>
          </a:ln>
        </p:spPr>
      </p:pic>
      <p:sp>
        <p:nvSpPr>
          <p:cNvPr id="7" name="Прямоугольник 6"/>
          <p:cNvSpPr/>
          <p:nvPr/>
        </p:nvSpPr>
        <p:spPr>
          <a:xfrm>
            <a:off x="3131840" y="3439381"/>
            <a:ext cx="3510136" cy="1200329"/>
          </a:xfrm>
          <a:prstGeom prst="rect">
            <a:avLst/>
          </a:prstGeom>
        </p:spPr>
        <p:txBody>
          <a:bodyPr wrap="square">
            <a:spAutoFit/>
          </a:bodyPr>
          <a:lstStyle/>
          <a:p>
            <a:r>
              <a:rPr lang="en-US" sz="2400" b="1" dirty="0"/>
              <a:t>The Space Needle is in Seattle, Washington. It’s made of steel.</a:t>
            </a:r>
            <a:endParaRPr lang="ru-RU" sz="2400" dirty="0"/>
          </a:p>
        </p:txBody>
      </p:sp>
      <p:pic>
        <p:nvPicPr>
          <p:cNvPr id="8"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191509" y="2815384"/>
            <a:ext cx="2664296" cy="24483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 name="Прямоугольник 8"/>
          <p:cNvSpPr/>
          <p:nvPr/>
        </p:nvSpPr>
        <p:spPr>
          <a:xfrm>
            <a:off x="5788836" y="5263705"/>
            <a:ext cx="3096344" cy="1200329"/>
          </a:xfrm>
          <a:prstGeom prst="rect">
            <a:avLst/>
          </a:prstGeom>
        </p:spPr>
        <p:txBody>
          <a:bodyPr wrap="square">
            <a:spAutoFit/>
          </a:bodyPr>
          <a:lstStyle/>
          <a:p>
            <a:r>
              <a:rPr lang="en-US" sz="2400" b="1" dirty="0"/>
              <a:t>Eureka </a:t>
            </a:r>
            <a:r>
              <a:rPr lang="en-US" sz="2400" b="1" dirty="0" err="1"/>
              <a:t>Skydeck</a:t>
            </a:r>
            <a:r>
              <a:rPr lang="en-US" sz="2400" b="1" dirty="0"/>
              <a:t> 88is in Melbourne, Australia. It’s made of glass.</a:t>
            </a:r>
            <a:endParaRPr lang="ru-RU" sz="2400" dirty="0"/>
          </a:p>
        </p:txBody>
      </p:sp>
      <p:sp>
        <p:nvSpPr>
          <p:cNvPr id="10" name="Прямоугольник 9">
            <a:hlinkClick r:id="rId5" action="ppaction://hlinksldjump"/>
          </p:cNvPr>
          <p:cNvSpPr/>
          <p:nvPr/>
        </p:nvSpPr>
        <p:spPr>
          <a:xfrm>
            <a:off x="3117702" y="5863869"/>
            <a:ext cx="2703124" cy="8809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spTree>
    <p:extLst>
      <p:ext uri="{BB962C8B-B14F-4D97-AF65-F5344CB8AC3E}">
        <p14:creationId xmlns:p14="http://schemas.microsoft.com/office/powerpoint/2010/main" xmlns="" val="24021766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chemeClr val="bg2">
                    <a:lumMod val="25000"/>
                  </a:schemeClr>
                </a:solidFill>
              </a:rPr>
              <a:t>Curricular</a:t>
            </a:r>
            <a:endParaRPr lang="ru-RU" dirty="0">
              <a:solidFill>
                <a:schemeClr val="bg2">
                  <a:lumMod val="25000"/>
                </a:schemeClr>
              </a:solidFill>
            </a:endParaRPr>
          </a:p>
        </p:txBody>
      </p:sp>
      <p:sp>
        <p:nvSpPr>
          <p:cNvPr id="3" name="Объект 2"/>
          <p:cNvSpPr>
            <a:spLocks noGrp="1"/>
          </p:cNvSpPr>
          <p:nvPr>
            <p:ph sz="quarter" idx="1"/>
          </p:nvPr>
        </p:nvSpPr>
        <p:spPr>
          <a:xfrm>
            <a:off x="612648" y="1196752"/>
            <a:ext cx="8153400" cy="4899248"/>
          </a:xfrm>
        </p:spPr>
        <p:txBody>
          <a:bodyPr>
            <a:normAutofit fontScale="85000" lnSpcReduction="20000"/>
          </a:bodyPr>
          <a:lstStyle/>
          <a:p>
            <a:r>
              <a:rPr lang="en-US" b="1" u="sng" dirty="0" smtClean="0"/>
              <a:t>20</a:t>
            </a:r>
            <a:r>
              <a:rPr lang="en-US" b="1" dirty="0" smtClean="0"/>
              <a:t> </a:t>
            </a:r>
            <a:r>
              <a:rPr lang="en-US" dirty="0"/>
              <a:t>Science</a:t>
            </a:r>
          </a:p>
          <a:p>
            <a:r>
              <a:rPr lang="en-US" dirty="0"/>
              <a:t>Read the quiz and answer the questions</a:t>
            </a:r>
          </a:p>
          <a:p>
            <a:pPr marL="0" indent="0">
              <a:buNone/>
            </a:pPr>
            <a:r>
              <a:rPr lang="en-US" dirty="0"/>
              <a:t>1.	Which well-known reptiles don’t exist anymore?</a:t>
            </a:r>
          </a:p>
          <a:p>
            <a:r>
              <a:rPr lang="en-US" dirty="0"/>
              <a:t>a)	Crocodile     b) dinosaurs     c) tortoises</a:t>
            </a:r>
          </a:p>
          <a:p>
            <a:pPr marL="0" indent="0">
              <a:buNone/>
            </a:pPr>
            <a:r>
              <a:rPr lang="en-US" dirty="0"/>
              <a:t>2.	Which reptiles are poisonous?</a:t>
            </a:r>
          </a:p>
          <a:p>
            <a:r>
              <a:rPr lang="en-US" dirty="0"/>
              <a:t>a)	Iguanas       b) alligators        c) tiger snakes</a:t>
            </a:r>
          </a:p>
          <a:p>
            <a:pPr marL="0" indent="0">
              <a:buNone/>
            </a:pPr>
            <a:r>
              <a:rPr lang="en-US" dirty="0"/>
              <a:t>3.	Where do most reptiles live?</a:t>
            </a:r>
          </a:p>
          <a:p>
            <a:r>
              <a:rPr lang="en-US" dirty="0"/>
              <a:t>a)	In cold places   b) in dry places   c) in hot places</a:t>
            </a:r>
          </a:p>
          <a:p>
            <a:pPr marL="0" indent="0">
              <a:buNone/>
            </a:pPr>
            <a:r>
              <a:rPr lang="en-US" dirty="0"/>
              <a:t>4.	How many legs do most reptiles have?</a:t>
            </a:r>
          </a:p>
          <a:p>
            <a:r>
              <a:rPr lang="en-US" dirty="0"/>
              <a:t>a)	Six              b)  four                 c) eight</a:t>
            </a:r>
          </a:p>
          <a:p>
            <a:pPr marL="0" indent="0">
              <a:buNone/>
            </a:pPr>
            <a:r>
              <a:rPr lang="en-US" dirty="0"/>
              <a:t>5.	What do most reptiles eat?</a:t>
            </a:r>
          </a:p>
          <a:p>
            <a:r>
              <a:rPr lang="en-US" dirty="0"/>
              <a:t>a)	Meat          b) vegetables       c) plants</a:t>
            </a:r>
          </a:p>
          <a:p>
            <a:endParaRPr lang="en-US" dirty="0"/>
          </a:p>
          <a:p>
            <a:endParaRPr lang="ru-RU" dirty="0"/>
          </a:p>
        </p:txBody>
      </p:sp>
      <p:sp>
        <p:nvSpPr>
          <p:cNvPr id="4" name="Овал 3">
            <a:hlinkClick r:id="rId2" action="ppaction://hlinksldjump"/>
          </p:cNvPr>
          <p:cNvSpPr/>
          <p:nvPr/>
        </p:nvSpPr>
        <p:spPr>
          <a:xfrm>
            <a:off x="2771800" y="5886466"/>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32627622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normAutofit fontScale="85000" lnSpcReduction="20000"/>
          </a:bodyPr>
          <a:lstStyle/>
          <a:p>
            <a:r>
              <a:rPr lang="en-US" b="1" dirty="0" smtClean="0"/>
              <a:t>Read </a:t>
            </a:r>
            <a:r>
              <a:rPr lang="en-US" b="1" dirty="0"/>
              <a:t>the quiz and answer the </a:t>
            </a:r>
            <a:r>
              <a:rPr lang="en-US" b="1" dirty="0" smtClean="0"/>
              <a:t>questions</a:t>
            </a:r>
          </a:p>
          <a:p>
            <a:r>
              <a:rPr lang="en-US" dirty="0" smtClean="0"/>
              <a:t>Which </a:t>
            </a:r>
            <a:r>
              <a:rPr lang="en-US" dirty="0"/>
              <a:t>well-known reptiles don’t exist anymore?</a:t>
            </a:r>
            <a:endParaRPr lang="ru-RU" dirty="0"/>
          </a:p>
          <a:p>
            <a:pPr lvl="0"/>
            <a:r>
              <a:rPr lang="en-US" dirty="0"/>
              <a:t>Crocodile     </a:t>
            </a:r>
            <a:r>
              <a:rPr lang="en-US" b="1" dirty="0"/>
              <a:t>b) dinosaurs     </a:t>
            </a:r>
            <a:r>
              <a:rPr lang="en-US" dirty="0"/>
              <a:t>c) tortoises</a:t>
            </a:r>
            <a:endParaRPr lang="ru-RU" dirty="0"/>
          </a:p>
          <a:p>
            <a:pPr lvl="0"/>
            <a:r>
              <a:rPr lang="en-US" dirty="0"/>
              <a:t>Which reptiles are poisonous?</a:t>
            </a:r>
            <a:endParaRPr lang="ru-RU" dirty="0"/>
          </a:p>
          <a:p>
            <a:pPr lvl="0"/>
            <a:r>
              <a:rPr lang="en-US" dirty="0"/>
              <a:t>Iguanas       b) alligators        </a:t>
            </a:r>
            <a:r>
              <a:rPr lang="en-US" b="1" dirty="0"/>
              <a:t>c) tiger snakes</a:t>
            </a:r>
            <a:endParaRPr lang="ru-RU" dirty="0"/>
          </a:p>
          <a:p>
            <a:pPr lvl="0"/>
            <a:r>
              <a:rPr lang="en-US" dirty="0"/>
              <a:t>Where do most reptiles live?</a:t>
            </a:r>
            <a:endParaRPr lang="ru-RU" dirty="0"/>
          </a:p>
          <a:p>
            <a:pPr lvl="0"/>
            <a:r>
              <a:rPr lang="en-US" dirty="0"/>
              <a:t>In cold places   b) in dry places   </a:t>
            </a:r>
            <a:r>
              <a:rPr lang="en-US" b="1" dirty="0"/>
              <a:t>c) in hot places</a:t>
            </a:r>
            <a:endParaRPr lang="ru-RU" dirty="0"/>
          </a:p>
          <a:p>
            <a:pPr lvl="0"/>
            <a:r>
              <a:rPr lang="en-US" dirty="0"/>
              <a:t>How many legs do most reptiles have?</a:t>
            </a:r>
            <a:endParaRPr lang="ru-RU" dirty="0"/>
          </a:p>
          <a:p>
            <a:pPr lvl="0"/>
            <a:r>
              <a:rPr lang="en-US" dirty="0"/>
              <a:t>Six              </a:t>
            </a:r>
            <a:r>
              <a:rPr lang="en-US" b="1" dirty="0"/>
              <a:t>b)  four</a:t>
            </a:r>
            <a:r>
              <a:rPr lang="en-US" dirty="0"/>
              <a:t>                 c) eight</a:t>
            </a:r>
            <a:endParaRPr lang="ru-RU" dirty="0"/>
          </a:p>
          <a:p>
            <a:pPr lvl="0"/>
            <a:r>
              <a:rPr lang="en-US" dirty="0"/>
              <a:t>What do most reptiles eat?</a:t>
            </a:r>
            <a:endParaRPr lang="ru-RU" dirty="0"/>
          </a:p>
          <a:p>
            <a:pPr lvl="0"/>
            <a:r>
              <a:rPr lang="en-US" b="1" dirty="0"/>
              <a:t>Meat  </a:t>
            </a:r>
            <a:r>
              <a:rPr lang="en-US" dirty="0"/>
              <a:t>        b) vegetables       c) plants</a:t>
            </a:r>
            <a:endParaRPr lang="ru-RU" dirty="0"/>
          </a:p>
          <a:p>
            <a:endParaRPr lang="ru-RU" dirty="0"/>
          </a:p>
        </p:txBody>
      </p:sp>
      <p:sp>
        <p:nvSpPr>
          <p:cNvPr id="4" name="Прямоугольник 3">
            <a:hlinkClick r:id="rId2" action="ppaction://hlinksldjump"/>
          </p:cNvPr>
          <p:cNvSpPr/>
          <p:nvPr/>
        </p:nvSpPr>
        <p:spPr>
          <a:xfrm>
            <a:off x="3275856" y="5989209"/>
            <a:ext cx="2520280"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spTree>
    <p:extLst>
      <p:ext uri="{BB962C8B-B14F-4D97-AF65-F5344CB8AC3E}">
        <p14:creationId xmlns:p14="http://schemas.microsoft.com/office/powerpoint/2010/main" xmlns="" val="17086908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chemeClr val="bg2">
                    <a:lumMod val="25000"/>
                  </a:schemeClr>
                </a:solidFill>
              </a:rPr>
              <a:t>Curricular</a:t>
            </a:r>
            <a:endParaRPr lang="ru-RU" dirty="0">
              <a:solidFill>
                <a:schemeClr val="bg2">
                  <a:lumMod val="25000"/>
                </a:schemeClr>
              </a:solidFill>
            </a:endParaRPr>
          </a:p>
        </p:txBody>
      </p:sp>
      <p:sp>
        <p:nvSpPr>
          <p:cNvPr id="3" name="Объект 2"/>
          <p:cNvSpPr>
            <a:spLocks noGrp="1"/>
          </p:cNvSpPr>
          <p:nvPr>
            <p:ph sz="quarter" idx="1"/>
          </p:nvPr>
        </p:nvSpPr>
        <p:spPr/>
        <p:txBody>
          <a:bodyPr>
            <a:normAutofit lnSpcReduction="10000"/>
          </a:bodyPr>
          <a:lstStyle/>
          <a:p>
            <a:r>
              <a:rPr lang="en-US" b="1" u="sng" dirty="0"/>
              <a:t>30</a:t>
            </a:r>
            <a:r>
              <a:rPr lang="en-US" dirty="0"/>
              <a:t>  Geography</a:t>
            </a:r>
          </a:p>
          <a:p>
            <a:r>
              <a:rPr lang="en-US" dirty="0"/>
              <a:t>Which of the following characterizes tundra and hot desert climate</a:t>
            </a:r>
          </a:p>
          <a:p>
            <a:r>
              <a:rPr lang="en-US" dirty="0"/>
              <a:t>1.	It doesn’t rain very often.</a:t>
            </a:r>
          </a:p>
          <a:p>
            <a:r>
              <a:rPr lang="en-US" dirty="0"/>
              <a:t>2.	It’s very cold even during summertime.</a:t>
            </a:r>
          </a:p>
          <a:p>
            <a:r>
              <a:rPr lang="en-US" dirty="0"/>
              <a:t>3.	Several kinds of plants can live there.</a:t>
            </a:r>
          </a:p>
          <a:p>
            <a:r>
              <a:rPr lang="en-US" dirty="0"/>
              <a:t>4.	There’s no sun during the winter.</a:t>
            </a:r>
          </a:p>
          <a:p>
            <a:r>
              <a:rPr lang="en-US" dirty="0"/>
              <a:t>5.	It can be hot in the morning but freezing cold in the evening.</a:t>
            </a:r>
          </a:p>
          <a:p>
            <a:endParaRPr lang="ru-RU" dirty="0"/>
          </a:p>
        </p:txBody>
      </p:sp>
      <p:sp>
        <p:nvSpPr>
          <p:cNvPr id="4" name="Овал 3">
            <a:hlinkClick r:id="rId3" action="ppaction://hlinksldjump"/>
          </p:cNvPr>
          <p:cNvSpPr/>
          <p:nvPr/>
        </p:nvSpPr>
        <p:spPr>
          <a:xfrm>
            <a:off x="3203848" y="5805264"/>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40823592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normAutofit lnSpcReduction="10000"/>
          </a:bodyPr>
          <a:lstStyle/>
          <a:p>
            <a:r>
              <a:rPr lang="en-US" dirty="0"/>
              <a:t>Which of the following characterizes tundra and hot desert </a:t>
            </a:r>
            <a:r>
              <a:rPr lang="en-US" dirty="0" smtClean="0"/>
              <a:t>climate</a:t>
            </a:r>
          </a:p>
          <a:p>
            <a:pPr lvl="0"/>
            <a:r>
              <a:rPr lang="en-US" dirty="0" smtClean="0"/>
              <a:t>It </a:t>
            </a:r>
            <a:r>
              <a:rPr lang="en-US" dirty="0"/>
              <a:t>doesn’t rain very often. </a:t>
            </a:r>
            <a:r>
              <a:rPr lang="en-US" b="1" dirty="0"/>
              <a:t>Hot Desert</a:t>
            </a:r>
            <a:endParaRPr lang="ru-RU" dirty="0"/>
          </a:p>
          <a:p>
            <a:pPr lvl="0"/>
            <a:r>
              <a:rPr lang="en-US" dirty="0"/>
              <a:t>It’s very cold even during summertime. </a:t>
            </a:r>
            <a:r>
              <a:rPr lang="en-US" b="1" dirty="0"/>
              <a:t>Tundra</a:t>
            </a:r>
            <a:endParaRPr lang="ru-RU" dirty="0"/>
          </a:p>
          <a:p>
            <a:pPr lvl="0"/>
            <a:r>
              <a:rPr lang="en-US" dirty="0"/>
              <a:t>Several kinds of plants can live there. </a:t>
            </a:r>
            <a:r>
              <a:rPr lang="en-US" b="1" dirty="0"/>
              <a:t>Hot Desert</a:t>
            </a:r>
            <a:endParaRPr lang="ru-RU" dirty="0"/>
          </a:p>
          <a:p>
            <a:pPr lvl="0"/>
            <a:r>
              <a:rPr lang="en-US" dirty="0"/>
              <a:t>There’s no sun during the winter. </a:t>
            </a:r>
            <a:r>
              <a:rPr lang="en-US" b="1" dirty="0"/>
              <a:t>Tundra</a:t>
            </a:r>
            <a:endParaRPr lang="ru-RU" dirty="0"/>
          </a:p>
          <a:p>
            <a:pPr lvl="0"/>
            <a:r>
              <a:rPr lang="en-US" dirty="0"/>
              <a:t>It can be hot in the morning but freezing cold in the evening. </a:t>
            </a:r>
            <a:r>
              <a:rPr lang="en-US" b="1" dirty="0"/>
              <a:t>Hot Desert</a:t>
            </a:r>
            <a:endParaRPr lang="ru-RU" dirty="0"/>
          </a:p>
          <a:p>
            <a:pPr marL="0" indent="0">
              <a:buNone/>
            </a:pPr>
            <a:endParaRPr lang="ru-RU" dirty="0"/>
          </a:p>
        </p:txBody>
      </p:sp>
      <p:sp>
        <p:nvSpPr>
          <p:cNvPr id="4" name="Прямоугольник 3">
            <a:hlinkClick r:id="rId2" action="ppaction://hlinksldjump"/>
          </p:cNvPr>
          <p:cNvSpPr/>
          <p:nvPr/>
        </p:nvSpPr>
        <p:spPr>
          <a:xfrm>
            <a:off x="2815565" y="5661248"/>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spTree>
    <p:extLst>
      <p:ext uri="{BB962C8B-B14F-4D97-AF65-F5344CB8AC3E}">
        <p14:creationId xmlns:p14="http://schemas.microsoft.com/office/powerpoint/2010/main" xmlns="" val="47392319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chemeClr val="bg2">
                    <a:lumMod val="25000"/>
                  </a:schemeClr>
                </a:solidFill>
              </a:rPr>
              <a:t>Curricular</a:t>
            </a:r>
            <a:endParaRPr lang="ru-RU" dirty="0">
              <a:solidFill>
                <a:schemeClr val="bg2">
                  <a:lumMod val="25000"/>
                </a:schemeClr>
              </a:solidFill>
            </a:endParaRPr>
          </a:p>
        </p:txBody>
      </p:sp>
      <p:sp>
        <p:nvSpPr>
          <p:cNvPr id="3" name="Объект 2"/>
          <p:cNvSpPr>
            <a:spLocks noGrp="1"/>
          </p:cNvSpPr>
          <p:nvPr>
            <p:ph sz="quarter" idx="1"/>
          </p:nvPr>
        </p:nvSpPr>
        <p:spPr/>
        <p:txBody>
          <a:bodyPr/>
          <a:lstStyle/>
          <a:p>
            <a:r>
              <a:rPr lang="en-US" b="1" u="sng" dirty="0"/>
              <a:t>40</a:t>
            </a:r>
            <a:r>
              <a:rPr lang="en-US" dirty="0"/>
              <a:t> History	</a:t>
            </a:r>
          </a:p>
          <a:p>
            <a:r>
              <a:rPr lang="en-US" dirty="0"/>
              <a:t>What is true about Native Americans?</a:t>
            </a:r>
          </a:p>
          <a:p>
            <a:r>
              <a:rPr lang="en-US" dirty="0"/>
              <a:t>1.	Homes: wooden houses, skyscrapers, cottages</a:t>
            </a:r>
          </a:p>
          <a:p>
            <a:r>
              <a:rPr lang="en-US" dirty="0"/>
              <a:t>2.	Transport: canoes, dogs sledges, ships</a:t>
            </a:r>
          </a:p>
          <a:p>
            <a:r>
              <a:rPr lang="en-US" dirty="0"/>
              <a:t>3.	Work: fishermen, hunters, waiters</a:t>
            </a:r>
          </a:p>
          <a:p>
            <a:r>
              <a:rPr lang="en-US" dirty="0"/>
              <a:t>4.	Clothes: animal skin, jeans, silk </a:t>
            </a:r>
            <a:r>
              <a:rPr lang="en-US" dirty="0" smtClean="0"/>
              <a:t>skirts</a:t>
            </a:r>
            <a:endParaRPr lang="en-US" dirty="0"/>
          </a:p>
        </p:txBody>
      </p:sp>
      <p:sp>
        <p:nvSpPr>
          <p:cNvPr id="4" name="Овал 3">
            <a:hlinkClick r:id="rId2" action="ppaction://hlinksldjump"/>
          </p:cNvPr>
          <p:cNvSpPr/>
          <p:nvPr/>
        </p:nvSpPr>
        <p:spPr>
          <a:xfrm>
            <a:off x="3131840" y="5301208"/>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17126958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xmlns="" val="2293241018"/>
              </p:ext>
            </p:extLst>
          </p:nvPr>
        </p:nvGraphicFramePr>
        <p:xfrm>
          <a:off x="395535" y="260649"/>
          <a:ext cx="8424936" cy="6192687"/>
        </p:xfrm>
        <a:graphic>
          <a:graphicData uri="http://schemas.openxmlformats.org/drawingml/2006/table">
            <a:tbl>
              <a:tblPr firstRow="1" bandRow="1">
                <a:tableStyleId>{5C22544A-7EE6-4342-B048-85BDC9FD1C3A}</a:tableStyleId>
              </a:tblPr>
              <a:tblGrid>
                <a:gridCol w="1800201"/>
                <a:gridCol w="1152128"/>
                <a:gridCol w="1296144"/>
                <a:gridCol w="1368152"/>
                <a:gridCol w="1440160"/>
                <a:gridCol w="1368151"/>
              </a:tblGrid>
              <a:tr h="1224138">
                <a:tc>
                  <a:txBody>
                    <a:bodyPr/>
                    <a:lstStyle/>
                    <a:p>
                      <a:r>
                        <a:rPr lang="en-US" sz="2000" baseline="0" dirty="0" smtClean="0">
                          <a:solidFill>
                            <a:srgbClr val="0070C0"/>
                          </a:solidFill>
                          <a:latin typeface="Times New Roman" pitchFamily="18" charset="0"/>
                          <a:cs typeface="Times New Roman" pitchFamily="18" charset="0"/>
                        </a:rPr>
                        <a:t>Vocabulary</a:t>
                      </a:r>
                      <a:r>
                        <a:rPr lang="en-US" sz="2400" baseline="0" dirty="0" smtClean="0">
                          <a:solidFill>
                            <a:srgbClr val="0070C0"/>
                          </a:solidFill>
                          <a:latin typeface="Times New Roman" pitchFamily="18" charset="0"/>
                          <a:cs typeface="Times New Roman" pitchFamily="18" charset="0"/>
                        </a:rPr>
                        <a:t> and grammar</a:t>
                      </a:r>
                      <a:endParaRPr lang="ru-RU" sz="24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2" action="ppaction://hlinksldjump"/>
                        </a:rPr>
                        <a:t>10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3" action="ppaction://hlinksldjump"/>
                        </a:rPr>
                        <a:t>20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4" action="ppaction://hlinksldjump"/>
                        </a:rPr>
                        <a:t>30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5" action="ppaction://hlinksldjump"/>
                        </a:rPr>
                        <a:t>40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6" action="ppaction://hlinksldjump"/>
                        </a:rPr>
                        <a:t>50</a:t>
                      </a:r>
                      <a:endParaRPr lang="ru-RU" sz="6000" baseline="0" dirty="0">
                        <a:solidFill>
                          <a:srgbClr val="0070C0"/>
                        </a:solidFill>
                        <a:latin typeface="Times New Roman" pitchFamily="18" charset="0"/>
                        <a:cs typeface="Times New Roman" pitchFamily="18" charset="0"/>
                      </a:endParaRPr>
                    </a:p>
                  </a:txBody>
                  <a:tcPr/>
                </a:tc>
              </a:tr>
              <a:tr h="1296141">
                <a:tc>
                  <a:txBody>
                    <a:bodyPr/>
                    <a:lstStyle/>
                    <a:p>
                      <a:r>
                        <a:rPr lang="en-US" sz="2800" baseline="0" dirty="0" smtClean="0">
                          <a:solidFill>
                            <a:srgbClr val="0070C0"/>
                          </a:solidFill>
                          <a:latin typeface="Times New Roman" pitchFamily="18" charset="0"/>
                          <a:cs typeface="Times New Roman" pitchFamily="18" charset="0"/>
                        </a:rPr>
                        <a:t>Curricular</a:t>
                      </a:r>
                      <a:r>
                        <a:rPr lang="en-US" sz="2400" baseline="0" dirty="0" smtClean="0">
                          <a:solidFill>
                            <a:srgbClr val="0070C0"/>
                          </a:solidFill>
                          <a:latin typeface="Times New Roman" pitchFamily="18" charset="0"/>
                          <a:cs typeface="Times New Roman" pitchFamily="18" charset="0"/>
                        </a:rPr>
                        <a:t> </a:t>
                      </a:r>
                      <a:endParaRPr lang="ru-RU" sz="24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7" action="ppaction://hlinksldjump"/>
                        </a:rPr>
                        <a:t>10</a:t>
                      </a:r>
                      <a:endParaRPr lang="ru-RU" sz="6000" baseline="0" dirty="0" smtClean="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8" action="ppaction://hlinksldjump"/>
                        </a:rPr>
                        <a:t>20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9" action="ppaction://hlinksldjump"/>
                        </a:rPr>
                        <a:t>30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10" action="ppaction://hlinksldjump"/>
                        </a:rPr>
                        <a:t>40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11" action="ppaction://hlinksldjump"/>
                        </a:rPr>
                        <a:t>50</a:t>
                      </a:r>
                      <a:endParaRPr lang="ru-RU" sz="6000" baseline="0" dirty="0">
                        <a:solidFill>
                          <a:srgbClr val="0070C0"/>
                        </a:solidFill>
                        <a:latin typeface="Times New Roman" pitchFamily="18" charset="0"/>
                        <a:cs typeface="Times New Roman" pitchFamily="18" charset="0"/>
                      </a:endParaRPr>
                    </a:p>
                  </a:txBody>
                  <a:tcPr/>
                </a:tc>
              </a:tr>
              <a:tr h="1224136">
                <a:tc>
                  <a:txBody>
                    <a:bodyPr/>
                    <a:lstStyle/>
                    <a:p>
                      <a:r>
                        <a:rPr lang="en-US" sz="3200" baseline="0" dirty="0" smtClean="0">
                          <a:solidFill>
                            <a:srgbClr val="0070C0"/>
                          </a:solidFill>
                          <a:latin typeface="Times New Roman" pitchFamily="18" charset="0"/>
                          <a:cs typeface="Times New Roman" pitchFamily="18" charset="0"/>
                        </a:rPr>
                        <a:t>Culture Corner</a:t>
                      </a:r>
                      <a:endParaRPr lang="ru-RU" sz="32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12" action="ppaction://hlinksldjump"/>
                        </a:rPr>
                        <a:t>10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13" action="ppaction://hlinksldjump"/>
                        </a:rPr>
                        <a:t>20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14" action="ppaction://hlinksldjump"/>
                        </a:rPr>
                        <a:t>30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15" action="ppaction://hlinksldjump"/>
                        </a:rPr>
                        <a:t>40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16" action="ppaction://hlinksldjump"/>
                        </a:rPr>
                        <a:t>50</a:t>
                      </a:r>
                      <a:endParaRPr lang="ru-RU" sz="6000" baseline="0" dirty="0">
                        <a:solidFill>
                          <a:srgbClr val="0070C0"/>
                        </a:solidFill>
                        <a:latin typeface="Times New Roman" pitchFamily="18" charset="0"/>
                        <a:cs typeface="Times New Roman" pitchFamily="18" charset="0"/>
                      </a:endParaRPr>
                    </a:p>
                  </a:txBody>
                  <a:tcPr/>
                </a:tc>
              </a:tr>
              <a:tr h="1224136">
                <a:tc>
                  <a:txBody>
                    <a:bodyPr/>
                    <a:lstStyle/>
                    <a:p>
                      <a:r>
                        <a:rPr lang="en-US" sz="3200" baseline="0" dirty="0" smtClean="0">
                          <a:solidFill>
                            <a:srgbClr val="0070C0"/>
                          </a:solidFill>
                          <a:latin typeface="Times New Roman" pitchFamily="18" charset="0"/>
                          <a:cs typeface="Times New Roman" pitchFamily="18" charset="0"/>
                        </a:rPr>
                        <a:t>Do you know?</a:t>
                      </a:r>
                      <a:endParaRPr lang="ru-RU" sz="32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17" action="ppaction://hlinksldjump"/>
                        </a:rPr>
                        <a:t>10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18" action="ppaction://hlinksldjump"/>
                        </a:rPr>
                        <a:t>20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19" action="ppaction://hlinksldjump"/>
                        </a:rPr>
                        <a:t>30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20" action="ppaction://hlinksldjump"/>
                        </a:rPr>
                        <a:t>40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21" action="ppaction://hlinksldjump"/>
                        </a:rPr>
                        <a:t>50</a:t>
                      </a:r>
                      <a:endParaRPr lang="ru-RU" sz="6000" baseline="0" dirty="0">
                        <a:solidFill>
                          <a:srgbClr val="0070C0"/>
                        </a:solidFill>
                        <a:latin typeface="Times New Roman" pitchFamily="18" charset="0"/>
                        <a:cs typeface="Times New Roman" pitchFamily="18" charset="0"/>
                      </a:endParaRPr>
                    </a:p>
                  </a:txBody>
                  <a:tcPr/>
                </a:tc>
              </a:tr>
              <a:tr h="1224136">
                <a:tc>
                  <a:txBody>
                    <a:bodyPr/>
                    <a:lstStyle/>
                    <a:p>
                      <a:r>
                        <a:rPr lang="en-US" sz="3200" baseline="0" dirty="0" smtClean="0">
                          <a:solidFill>
                            <a:srgbClr val="0070C0"/>
                          </a:solidFill>
                          <a:latin typeface="Times New Roman" pitchFamily="18" charset="0"/>
                          <a:cs typeface="Times New Roman" pitchFamily="18" charset="0"/>
                        </a:rPr>
                        <a:t>Russia</a:t>
                      </a:r>
                      <a:endParaRPr lang="ru-RU" sz="32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22" action="ppaction://hlinksldjump"/>
                        </a:rPr>
                        <a:t>10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23" action="ppaction://hlinksldjump"/>
                        </a:rPr>
                        <a:t>20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24" action="ppaction://hlinksldjump"/>
                        </a:rPr>
                        <a:t>30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25" action="ppaction://hlinksldjump"/>
                        </a:rPr>
                        <a:t>40</a:t>
                      </a:r>
                      <a:endParaRPr lang="ru-RU" sz="6000" baseline="0" dirty="0">
                        <a:solidFill>
                          <a:srgbClr val="0070C0"/>
                        </a:solidFill>
                        <a:latin typeface="Times New Roman" pitchFamily="18" charset="0"/>
                        <a:cs typeface="Times New Roman" pitchFamily="18" charset="0"/>
                      </a:endParaRPr>
                    </a:p>
                  </a:txBody>
                  <a:tcPr/>
                </a:tc>
                <a:tc>
                  <a:txBody>
                    <a:bodyPr/>
                    <a:lstStyle/>
                    <a:p>
                      <a:r>
                        <a:rPr lang="en-US" sz="6000" baseline="0" dirty="0" smtClean="0">
                          <a:solidFill>
                            <a:srgbClr val="0070C0"/>
                          </a:solidFill>
                          <a:latin typeface="Times New Roman" pitchFamily="18" charset="0"/>
                          <a:cs typeface="Times New Roman" pitchFamily="18" charset="0"/>
                          <a:hlinkClick r:id="rId26" action="ppaction://hlinksldjump"/>
                        </a:rPr>
                        <a:t>50</a:t>
                      </a:r>
                      <a:endParaRPr lang="ru-RU" sz="6000" baseline="0" dirty="0">
                        <a:solidFill>
                          <a:srgbClr val="0070C0"/>
                        </a:solidFill>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xmlns="" val="36809567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r>
              <a:rPr lang="en-US" i="1" dirty="0"/>
              <a:t>What is true about Native Americans?</a:t>
            </a:r>
            <a:endParaRPr lang="ru-RU" dirty="0"/>
          </a:p>
          <a:p>
            <a:pPr lvl="0"/>
            <a:r>
              <a:rPr lang="en-US" b="1" dirty="0"/>
              <a:t>Homes: </a:t>
            </a:r>
            <a:r>
              <a:rPr lang="en-US" b="1" u="sng" dirty="0"/>
              <a:t>wooden houses</a:t>
            </a:r>
            <a:r>
              <a:rPr lang="en-US" dirty="0"/>
              <a:t>, skyscrapers, cottages</a:t>
            </a:r>
            <a:endParaRPr lang="ru-RU" dirty="0"/>
          </a:p>
          <a:p>
            <a:pPr lvl="0"/>
            <a:r>
              <a:rPr lang="en-US" b="1" dirty="0"/>
              <a:t>Transport: </a:t>
            </a:r>
            <a:r>
              <a:rPr lang="en-US" b="1" u="sng" dirty="0"/>
              <a:t>canoes, dogs sledges</a:t>
            </a:r>
            <a:r>
              <a:rPr lang="en-US" dirty="0"/>
              <a:t>, ships</a:t>
            </a:r>
            <a:endParaRPr lang="ru-RU" dirty="0"/>
          </a:p>
          <a:p>
            <a:pPr lvl="0"/>
            <a:r>
              <a:rPr lang="en-US" b="1" dirty="0"/>
              <a:t>Work: </a:t>
            </a:r>
            <a:r>
              <a:rPr lang="en-US" b="1" u="sng" dirty="0"/>
              <a:t>fishermen, hunters</a:t>
            </a:r>
            <a:r>
              <a:rPr lang="en-US" dirty="0"/>
              <a:t>, waiters</a:t>
            </a:r>
            <a:endParaRPr lang="ru-RU" dirty="0"/>
          </a:p>
          <a:p>
            <a:r>
              <a:rPr lang="en-US" b="1" dirty="0"/>
              <a:t>Clothes: </a:t>
            </a:r>
            <a:r>
              <a:rPr lang="en-US" b="1" u="sng" dirty="0"/>
              <a:t>animal skin</a:t>
            </a:r>
            <a:r>
              <a:rPr lang="en-US" dirty="0"/>
              <a:t>, jeans, silk skirts</a:t>
            </a:r>
            <a:endParaRPr lang="ru-RU" dirty="0"/>
          </a:p>
        </p:txBody>
      </p:sp>
      <p:sp>
        <p:nvSpPr>
          <p:cNvPr id="4" name="Прямоугольник 3">
            <a:hlinkClick r:id="rId2" action="ppaction://hlinksldjump"/>
          </p:cNvPr>
          <p:cNvSpPr/>
          <p:nvPr/>
        </p:nvSpPr>
        <p:spPr>
          <a:xfrm>
            <a:off x="2804980" y="5445224"/>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spTree>
    <p:extLst>
      <p:ext uri="{BB962C8B-B14F-4D97-AF65-F5344CB8AC3E}">
        <p14:creationId xmlns:p14="http://schemas.microsoft.com/office/powerpoint/2010/main" xmlns="" val="30580968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chemeClr val="bg2">
                    <a:lumMod val="25000"/>
                  </a:schemeClr>
                </a:solidFill>
              </a:rPr>
              <a:t>Curricular</a:t>
            </a:r>
            <a:endParaRPr lang="ru-RU" dirty="0">
              <a:solidFill>
                <a:schemeClr val="bg2">
                  <a:lumMod val="25000"/>
                </a:schemeClr>
              </a:solidFill>
            </a:endParaRPr>
          </a:p>
        </p:txBody>
      </p:sp>
      <p:graphicFrame>
        <p:nvGraphicFramePr>
          <p:cNvPr id="6" name="Объект 5"/>
          <p:cNvGraphicFramePr>
            <a:graphicFrameLocks noGrp="1"/>
          </p:cNvGraphicFramePr>
          <p:nvPr>
            <p:ph sz="quarter" idx="1"/>
            <p:extLst>
              <p:ext uri="{D42A27DB-BD31-4B8C-83A1-F6EECF244321}">
                <p14:modId xmlns:p14="http://schemas.microsoft.com/office/powerpoint/2010/main" xmlns="" val="4136364566"/>
              </p:ext>
            </p:extLst>
          </p:nvPr>
        </p:nvGraphicFramePr>
        <p:xfrm>
          <a:off x="863588" y="2564904"/>
          <a:ext cx="7560840" cy="4054675"/>
        </p:xfrm>
        <a:graphic>
          <a:graphicData uri="http://schemas.openxmlformats.org/drawingml/2006/table">
            <a:tbl>
              <a:tblPr firstRow="1" firstCol="1" bandRow="1"/>
              <a:tblGrid>
                <a:gridCol w="3780026"/>
                <a:gridCol w="3780814"/>
              </a:tblGrid>
              <a:tr h="559949">
                <a:tc>
                  <a:txBody>
                    <a:bodyPr/>
                    <a:lstStyle/>
                    <a:p>
                      <a:pPr>
                        <a:lnSpc>
                          <a:spcPct val="115000"/>
                        </a:lnSpc>
                        <a:spcAft>
                          <a:spcPts val="0"/>
                        </a:spcAft>
                      </a:pPr>
                      <a:r>
                        <a:rPr lang="en-US" sz="2800" dirty="0">
                          <a:effectLst/>
                          <a:latin typeface="+mn-lt"/>
                          <a:ea typeface="Calibri"/>
                          <a:cs typeface="Times New Roman"/>
                        </a:rPr>
                        <a:t>Brain </a:t>
                      </a:r>
                      <a:endParaRPr lang="ru-RU" sz="2800" dirty="0">
                        <a:effectLst/>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800" dirty="0">
                          <a:effectLst/>
                          <a:latin typeface="+mn-lt"/>
                          <a:ea typeface="Calibri"/>
                          <a:cs typeface="Times New Roman"/>
                        </a:rPr>
                        <a:t>Milk, cheese, yogurt </a:t>
                      </a:r>
                      <a:endParaRPr lang="ru-RU" sz="2800" dirty="0">
                        <a:effectLst/>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19898">
                <a:tc>
                  <a:txBody>
                    <a:bodyPr/>
                    <a:lstStyle/>
                    <a:p>
                      <a:pPr>
                        <a:lnSpc>
                          <a:spcPct val="115000"/>
                        </a:lnSpc>
                        <a:spcAft>
                          <a:spcPts val="0"/>
                        </a:spcAft>
                      </a:pPr>
                      <a:r>
                        <a:rPr lang="en-US" sz="2800" dirty="0">
                          <a:effectLst/>
                          <a:latin typeface="+mn-lt"/>
                          <a:ea typeface="Calibri"/>
                          <a:cs typeface="Times New Roman"/>
                        </a:rPr>
                        <a:t>The skin</a:t>
                      </a:r>
                      <a:endParaRPr lang="ru-RU" sz="2800" dirty="0">
                        <a:effectLst/>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800">
                          <a:effectLst/>
                          <a:latin typeface="+mn-lt"/>
                          <a:ea typeface="Calibri"/>
                          <a:cs typeface="Times New Roman"/>
                        </a:rPr>
                        <a:t>Fruit and vegetables, nuts, cereals, oily fish</a:t>
                      </a:r>
                      <a:endParaRPr lang="ru-RU" sz="2800">
                        <a:effectLst/>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9847">
                <a:tc>
                  <a:txBody>
                    <a:bodyPr/>
                    <a:lstStyle/>
                    <a:p>
                      <a:pPr>
                        <a:lnSpc>
                          <a:spcPct val="115000"/>
                        </a:lnSpc>
                        <a:spcAft>
                          <a:spcPts val="0"/>
                        </a:spcAft>
                      </a:pPr>
                      <a:r>
                        <a:rPr lang="en-US" sz="2800" dirty="0">
                          <a:effectLst/>
                          <a:latin typeface="+mn-lt"/>
                          <a:ea typeface="Calibri"/>
                          <a:cs typeface="Times New Roman"/>
                        </a:rPr>
                        <a:t>Muscles </a:t>
                      </a:r>
                      <a:endParaRPr lang="ru-RU" sz="2800" dirty="0">
                        <a:effectLst/>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800">
                          <a:effectLst/>
                          <a:latin typeface="+mn-lt"/>
                          <a:ea typeface="Calibri"/>
                          <a:cs typeface="Times New Roman"/>
                        </a:rPr>
                        <a:t>Green vegetables, healthy fats, oily fish, cereals, bread, pasta</a:t>
                      </a:r>
                      <a:endParaRPr lang="ru-RU" sz="2800">
                        <a:effectLst/>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4981">
                <a:tc>
                  <a:txBody>
                    <a:bodyPr/>
                    <a:lstStyle/>
                    <a:p>
                      <a:pPr>
                        <a:lnSpc>
                          <a:spcPct val="115000"/>
                        </a:lnSpc>
                        <a:spcAft>
                          <a:spcPts val="0"/>
                        </a:spcAft>
                      </a:pPr>
                      <a:r>
                        <a:rPr lang="en-US" sz="2800" dirty="0">
                          <a:effectLst/>
                          <a:latin typeface="+mn-lt"/>
                          <a:ea typeface="Calibri"/>
                          <a:cs typeface="Times New Roman"/>
                        </a:rPr>
                        <a:t>Bones </a:t>
                      </a:r>
                      <a:endParaRPr lang="ru-RU" sz="2800" dirty="0">
                        <a:effectLst/>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800" dirty="0">
                          <a:effectLst/>
                          <a:latin typeface="+mn-lt"/>
                          <a:ea typeface="Calibri"/>
                          <a:cs typeface="Times New Roman"/>
                        </a:rPr>
                        <a:t>Meat, fish, eggs</a:t>
                      </a:r>
                      <a:endParaRPr lang="ru-RU" sz="2800" dirty="0">
                        <a:effectLst/>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Rectangle 2"/>
          <p:cNvSpPr>
            <a:spLocks noChangeArrowheads="1"/>
          </p:cNvSpPr>
          <p:nvPr/>
        </p:nvSpPr>
        <p:spPr bwMode="auto">
          <a:xfrm>
            <a:off x="362000" y="1268760"/>
            <a:ext cx="8496944" cy="12003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ru-RU" sz="2400" b="1" i="0" u="sng" strike="noStrike" cap="none" normalizeH="0" baseline="0" dirty="0" smtClean="0">
                <a:ln>
                  <a:noFill/>
                </a:ln>
                <a:solidFill>
                  <a:schemeClr val="tx1"/>
                </a:solidFill>
                <a:effectLst/>
                <a:ea typeface="Calibri" pitchFamily="34" charset="0"/>
                <a:cs typeface="Times New Roman" pitchFamily="18" charset="0"/>
              </a:rPr>
              <a:t>50 </a:t>
            </a:r>
            <a:r>
              <a:rPr kumimoji="0" lang="en-US" altLang="ru-RU" sz="2400" b="1" i="1" u="none" strike="noStrike" cap="none" normalizeH="0" baseline="0" dirty="0" smtClean="0">
                <a:ln>
                  <a:noFill/>
                </a:ln>
                <a:solidFill>
                  <a:schemeClr val="tx1"/>
                </a:solidFill>
                <a:effectLst/>
                <a:ea typeface="Calibri" pitchFamily="34" charset="0"/>
                <a:cs typeface="Times New Roman" pitchFamily="18" charset="0"/>
              </a:rPr>
              <a:t>Science</a:t>
            </a:r>
            <a:endParaRPr kumimoji="0" lang="ru-RU" altLang="ru-RU" sz="24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ru-RU" sz="2400" b="1" i="1" u="none" strike="noStrike" cap="none" normalizeH="0" baseline="0" dirty="0" smtClean="0">
                <a:ln>
                  <a:noFill/>
                </a:ln>
                <a:solidFill>
                  <a:schemeClr val="tx1"/>
                </a:solidFill>
                <a:effectLst/>
                <a:ea typeface="Calibri" pitchFamily="34" charset="0"/>
                <a:cs typeface="Times New Roman" pitchFamily="18" charset="0"/>
              </a:rPr>
              <a:t>Which foods are important for keeping these organs/ parts of the body healthy?</a:t>
            </a:r>
            <a:endParaRPr kumimoji="0" lang="en-US" altLang="ru-RU" sz="2400" b="0" i="0" u="none" strike="noStrike" cap="none" normalizeH="0" baseline="0" dirty="0" smtClean="0">
              <a:ln>
                <a:noFill/>
              </a:ln>
              <a:solidFill>
                <a:schemeClr val="tx1"/>
              </a:solidFill>
              <a:effectLst/>
              <a:cs typeface="Arial" pitchFamily="34" charset="0"/>
            </a:endParaRPr>
          </a:p>
        </p:txBody>
      </p:sp>
      <p:sp>
        <p:nvSpPr>
          <p:cNvPr id="5" name="Овал 4">
            <a:hlinkClick r:id="rId2" action="ppaction://hlinksldjump"/>
          </p:cNvPr>
          <p:cNvSpPr/>
          <p:nvPr/>
        </p:nvSpPr>
        <p:spPr>
          <a:xfrm>
            <a:off x="5076056" y="214633"/>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34943278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Объект 3"/>
          <p:cNvGraphicFramePr>
            <a:graphicFrameLocks noGrp="1"/>
          </p:cNvGraphicFramePr>
          <p:nvPr>
            <p:ph sz="quarter" idx="1"/>
            <p:extLst>
              <p:ext uri="{D42A27DB-BD31-4B8C-83A1-F6EECF244321}">
                <p14:modId xmlns:p14="http://schemas.microsoft.com/office/powerpoint/2010/main" xmlns="" val="2695830259"/>
              </p:ext>
            </p:extLst>
          </p:nvPr>
        </p:nvGraphicFramePr>
        <p:xfrm>
          <a:off x="899592" y="2492896"/>
          <a:ext cx="7416824" cy="3948443"/>
        </p:xfrm>
        <a:graphic>
          <a:graphicData uri="http://schemas.openxmlformats.org/drawingml/2006/table">
            <a:tbl>
              <a:tblPr firstRow="1" firstCol="1" bandRow="1">
                <a:tableStyleId>{5C22544A-7EE6-4342-B048-85BDC9FD1C3A}</a:tableStyleId>
              </a:tblPr>
              <a:tblGrid>
                <a:gridCol w="3708025"/>
                <a:gridCol w="3708799"/>
              </a:tblGrid>
              <a:tr h="1004075">
                <a:tc>
                  <a:txBody>
                    <a:bodyPr/>
                    <a:lstStyle/>
                    <a:p>
                      <a:pPr>
                        <a:lnSpc>
                          <a:spcPct val="115000"/>
                        </a:lnSpc>
                        <a:spcAft>
                          <a:spcPts val="0"/>
                        </a:spcAft>
                      </a:pPr>
                      <a:r>
                        <a:rPr lang="en-US" sz="2800" dirty="0">
                          <a:solidFill>
                            <a:srgbClr val="002060"/>
                          </a:solidFill>
                          <a:effectLst/>
                        </a:rPr>
                        <a:t>Brain </a:t>
                      </a:r>
                      <a:endParaRPr lang="ru-RU" sz="2800" dirty="0">
                        <a:solidFill>
                          <a:srgbClr val="002060"/>
                        </a:solidFill>
                        <a:effectLst/>
                        <a:latin typeface="Calibri"/>
                        <a:ea typeface="Calibri"/>
                        <a:cs typeface="Times New Roman"/>
                      </a:endParaRPr>
                    </a:p>
                  </a:txBody>
                  <a:tcPr marL="68580" marR="68580" marT="0" marB="0"/>
                </a:tc>
                <a:tc>
                  <a:txBody>
                    <a:bodyPr/>
                    <a:lstStyle/>
                    <a:p>
                      <a:pPr>
                        <a:lnSpc>
                          <a:spcPct val="115000"/>
                        </a:lnSpc>
                        <a:spcAft>
                          <a:spcPts val="0"/>
                        </a:spcAft>
                      </a:pPr>
                      <a:r>
                        <a:rPr lang="en-US" sz="2800" dirty="0">
                          <a:solidFill>
                            <a:srgbClr val="002060"/>
                          </a:solidFill>
                          <a:effectLst/>
                        </a:rPr>
                        <a:t>Green vegetables, healthy fats, oily fish, cereals, bread, pasta </a:t>
                      </a:r>
                      <a:endParaRPr lang="ru-RU" sz="2800" dirty="0">
                        <a:solidFill>
                          <a:srgbClr val="002060"/>
                        </a:solidFill>
                        <a:effectLst/>
                        <a:latin typeface="Calibri"/>
                        <a:ea typeface="Calibri"/>
                        <a:cs typeface="Times New Roman"/>
                      </a:endParaRPr>
                    </a:p>
                  </a:txBody>
                  <a:tcPr marL="68580" marR="68580" marT="0" marB="0"/>
                </a:tc>
              </a:tr>
              <a:tr h="1004075">
                <a:tc>
                  <a:txBody>
                    <a:bodyPr/>
                    <a:lstStyle/>
                    <a:p>
                      <a:pPr>
                        <a:lnSpc>
                          <a:spcPct val="115000"/>
                        </a:lnSpc>
                        <a:spcAft>
                          <a:spcPts val="0"/>
                        </a:spcAft>
                      </a:pPr>
                      <a:r>
                        <a:rPr lang="en-US" sz="2800">
                          <a:solidFill>
                            <a:srgbClr val="002060"/>
                          </a:solidFill>
                          <a:effectLst/>
                        </a:rPr>
                        <a:t>The skin</a:t>
                      </a:r>
                      <a:endParaRPr lang="ru-RU" sz="2800">
                        <a:solidFill>
                          <a:srgbClr val="002060"/>
                        </a:solidFill>
                        <a:effectLst/>
                        <a:latin typeface="Calibri"/>
                        <a:ea typeface="Calibri"/>
                        <a:cs typeface="Times New Roman"/>
                      </a:endParaRPr>
                    </a:p>
                  </a:txBody>
                  <a:tcPr marL="68580" marR="68580" marT="0" marB="0"/>
                </a:tc>
                <a:tc>
                  <a:txBody>
                    <a:bodyPr/>
                    <a:lstStyle/>
                    <a:p>
                      <a:pPr>
                        <a:lnSpc>
                          <a:spcPct val="115000"/>
                        </a:lnSpc>
                        <a:spcAft>
                          <a:spcPts val="0"/>
                        </a:spcAft>
                      </a:pPr>
                      <a:r>
                        <a:rPr lang="en-US" sz="2800" dirty="0">
                          <a:solidFill>
                            <a:srgbClr val="002060"/>
                          </a:solidFill>
                          <a:effectLst/>
                        </a:rPr>
                        <a:t>Fruit and vegetables, nuts, cereals, oily fish</a:t>
                      </a:r>
                      <a:endParaRPr lang="ru-RU" sz="2800" dirty="0">
                        <a:solidFill>
                          <a:srgbClr val="002060"/>
                        </a:solidFill>
                        <a:effectLst/>
                        <a:latin typeface="Calibri"/>
                        <a:ea typeface="Calibri"/>
                        <a:cs typeface="Times New Roman"/>
                      </a:endParaRPr>
                    </a:p>
                  </a:txBody>
                  <a:tcPr marL="68580" marR="68580" marT="0" marB="0"/>
                </a:tc>
              </a:tr>
              <a:tr h="486569">
                <a:tc>
                  <a:txBody>
                    <a:bodyPr/>
                    <a:lstStyle/>
                    <a:p>
                      <a:pPr>
                        <a:lnSpc>
                          <a:spcPct val="115000"/>
                        </a:lnSpc>
                        <a:spcAft>
                          <a:spcPts val="0"/>
                        </a:spcAft>
                      </a:pPr>
                      <a:r>
                        <a:rPr lang="en-US" sz="2800">
                          <a:solidFill>
                            <a:srgbClr val="002060"/>
                          </a:solidFill>
                          <a:effectLst/>
                        </a:rPr>
                        <a:t>Muscles </a:t>
                      </a:r>
                      <a:endParaRPr lang="ru-RU" sz="2800">
                        <a:solidFill>
                          <a:srgbClr val="002060"/>
                        </a:solidFill>
                        <a:effectLst/>
                        <a:latin typeface="Calibri"/>
                        <a:ea typeface="Calibri"/>
                        <a:cs typeface="Times New Roman"/>
                      </a:endParaRPr>
                    </a:p>
                  </a:txBody>
                  <a:tcPr marL="68580" marR="68580" marT="0" marB="0"/>
                </a:tc>
                <a:tc>
                  <a:txBody>
                    <a:bodyPr/>
                    <a:lstStyle/>
                    <a:p>
                      <a:pPr>
                        <a:lnSpc>
                          <a:spcPct val="115000"/>
                        </a:lnSpc>
                        <a:spcAft>
                          <a:spcPts val="0"/>
                        </a:spcAft>
                      </a:pPr>
                      <a:r>
                        <a:rPr lang="en-US" sz="2800">
                          <a:solidFill>
                            <a:srgbClr val="002060"/>
                          </a:solidFill>
                          <a:effectLst/>
                        </a:rPr>
                        <a:t>Meat, fish, eggs</a:t>
                      </a:r>
                      <a:endParaRPr lang="ru-RU" sz="2800">
                        <a:solidFill>
                          <a:srgbClr val="002060"/>
                        </a:solidFill>
                        <a:effectLst/>
                        <a:latin typeface="Calibri"/>
                        <a:ea typeface="Calibri"/>
                        <a:cs typeface="Times New Roman"/>
                      </a:endParaRPr>
                    </a:p>
                  </a:txBody>
                  <a:tcPr marL="68580" marR="68580" marT="0" marB="0"/>
                </a:tc>
              </a:tr>
              <a:tr h="486569">
                <a:tc>
                  <a:txBody>
                    <a:bodyPr/>
                    <a:lstStyle/>
                    <a:p>
                      <a:pPr>
                        <a:lnSpc>
                          <a:spcPct val="115000"/>
                        </a:lnSpc>
                        <a:spcAft>
                          <a:spcPts val="0"/>
                        </a:spcAft>
                      </a:pPr>
                      <a:r>
                        <a:rPr lang="en-US" sz="2800">
                          <a:solidFill>
                            <a:srgbClr val="002060"/>
                          </a:solidFill>
                          <a:effectLst/>
                        </a:rPr>
                        <a:t>Bones </a:t>
                      </a:r>
                      <a:endParaRPr lang="ru-RU" sz="2800">
                        <a:solidFill>
                          <a:srgbClr val="002060"/>
                        </a:solidFill>
                        <a:effectLst/>
                        <a:latin typeface="Calibri"/>
                        <a:ea typeface="Calibri"/>
                        <a:cs typeface="Times New Roman"/>
                      </a:endParaRPr>
                    </a:p>
                  </a:txBody>
                  <a:tcPr marL="68580" marR="68580" marT="0" marB="0"/>
                </a:tc>
                <a:tc>
                  <a:txBody>
                    <a:bodyPr/>
                    <a:lstStyle/>
                    <a:p>
                      <a:pPr>
                        <a:lnSpc>
                          <a:spcPct val="115000"/>
                        </a:lnSpc>
                        <a:spcAft>
                          <a:spcPts val="0"/>
                        </a:spcAft>
                      </a:pPr>
                      <a:r>
                        <a:rPr lang="en-US" sz="2800" dirty="0">
                          <a:solidFill>
                            <a:srgbClr val="002060"/>
                          </a:solidFill>
                          <a:effectLst/>
                        </a:rPr>
                        <a:t>Milk, cheese, yogurt </a:t>
                      </a:r>
                      <a:endParaRPr lang="ru-RU" sz="2800" dirty="0">
                        <a:solidFill>
                          <a:srgbClr val="002060"/>
                        </a:solidFill>
                        <a:effectLst/>
                        <a:latin typeface="Calibri"/>
                        <a:ea typeface="Calibri"/>
                        <a:cs typeface="Times New Roman"/>
                      </a:endParaRPr>
                    </a:p>
                  </a:txBody>
                  <a:tcPr marL="68580" marR="68580" marT="0" marB="0"/>
                </a:tc>
              </a:tr>
            </a:tbl>
          </a:graphicData>
        </a:graphic>
      </p:graphicFrame>
      <p:sp>
        <p:nvSpPr>
          <p:cNvPr id="5" name="Rectangle 1"/>
          <p:cNvSpPr>
            <a:spLocks noChangeArrowheads="1"/>
          </p:cNvSpPr>
          <p:nvPr/>
        </p:nvSpPr>
        <p:spPr bwMode="auto">
          <a:xfrm>
            <a:off x="356886" y="1572226"/>
            <a:ext cx="8787114"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ru-RU" sz="2400" b="1" i="1"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Which foods are important for keeping these organs/ parts of the body healthy?</a:t>
            </a:r>
            <a:endParaRPr kumimoji="0" lang="en-US" alt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Прямоугольник 5">
            <a:hlinkClick r:id="rId2" action="ppaction://hlinksldjump"/>
          </p:cNvPr>
          <p:cNvSpPr/>
          <p:nvPr/>
        </p:nvSpPr>
        <p:spPr>
          <a:xfrm>
            <a:off x="2195736" y="6209928"/>
            <a:ext cx="2343084"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spTree>
    <p:extLst>
      <p:ext uri="{BB962C8B-B14F-4D97-AF65-F5344CB8AC3E}">
        <p14:creationId xmlns:p14="http://schemas.microsoft.com/office/powerpoint/2010/main" xmlns="" val="156688487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r>
              <a:rPr lang="en-US" b="1" dirty="0">
                <a:solidFill>
                  <a:schemeClr val="bg2">
                    <a:lumMod val="25000"/>
                  </a:schemeClr>
                </a:solidFill>
              </a:rPr>
              <a:t>Culture </a:t>
            </a:r>
            <a:r>
              <a:rPr lang="en-US" b="1" dirty="0" smtClean="0">
                <a:solidFill>
                  <a:schemeClr val="bg2">
                    <a:lumMod val="25000"/>
                  </a:schemeClr>
                </a:solidFill>
              </a:rPr>
              <a:t>corner</a:t>
            </a:r>
            <a:endParaRPr lang="ru-RU" dirty="0">
              <a:solidFill>
                <a:schemeClr val="bg2">
                  <a:lumMod val="25000"/>
                </a:schemeClr>
              </a:solidFill>
            </a:endParaRPr>
          </a:p>
        </p:txBody>
      </p:sp>
      <p:sp>
        <p:nvSpPr>
          <p:cNvPr id="3" name="Объект 2"/>
          <p:cNvSpPr>
            <a:spLocks noGrp="1"/>
          </p:cNvSpPr>
          <p:nvPr>
            <p:ph sz="quarter" idx="1"/>
          </p:nvPr>
        </p:nvSpPr>
        <p:spPr/>
        <p:txBody>
          <a:bodyPr/>
          <a:lstStyle/>
          <a:p>
            <a:r>
              <a:rPr lang="en-US" b="1" u="sng" dirty="0" smtClean="0"/>
              <a:t>10 </a:t>
            </a:r>
            <a:r>
              <a:rPr lang="en-US" dirty="0" smtClean="0"/>
              <a:t>What </a:t>
            </a:r>
            <a:r>
              <a:rPr lang="en-US" dirty="0"/>
              <a:t>are the </a:t>
            </a:r>
            <a:r>
              <a:rPr lang="en-US" dirty="0" err="1"/>
              <a:t>colours</a:t>
            </a:r>
            <a:r>
              <a:rPr lang="en-US" dirty="0"/>
              <a:t> of the British flag? How many crosses are on it?</a:t>
            </a:r>
            <a:endParaRPr lang="ru-RU" dirty="0"/>
          </a:p>
        </p:txBody>
      </p:sp>
      <p:sp>
        <p:nvSpPr>
          <p:cNvPr id="4" name="Овал 3">
            <a:hlinkClick r:id="rId2" action="ppaction://hlinksldjump"/>
          </p:cNvPr>
          <p:cNvSpPr/>
          <p:nvPr/>
        </p:nvSpPr>
        <p:spPr>
          <a:xfrm>
            <a:off x="3059832" y="5085184"/>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12980253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r>
              <a:rPr lang="en-US" dirty="0"/>
              <a:t>The </a:t>
            </a:r>
            <a:r>
              <a:rPr lang="en-US" dirty="0" err="1"/>
              <a:t>colours</a:t>
            </a:r>
            <a:r>
              <a:rPr lang="en-US" dirty="0"/>
              <a:t> of the UK flag are red, white and blue. It has got three crosses.</a:t>
            </a:r>
            <a:endParaRPr lang="ru-RU" dirty="0"/>
          </a:p>
          <a:p>
            <a:endParaRPr lang="ru-RU" dirty="0"/>
          </a:p>
        </p:txBody>
      </p:sp>
      <p:pic>
        <p:nvPicPr>
          <p:cNvPr id="2050" name="Picture 2" descr="http://wallpapers5.hellowallpaper.com/unclassified_unclassified--87_08-1920x1440.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411760" y="2708920"/>
            <a:ext cx="3797783" cy="2743502"/>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a:hlinkClick r:id="rId3" action="ppaction://hlinksldjump"/>
          </p:cNvPr>
          <p:cNvSpPr/>
          <p:nvPr/>
        </p:nvSpPr>
        <p:spPr>
          <a:xfrm>
            <a:off x="2815565" y="5661248"/>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spTree>
    <p:extLst>
      <p:ext uri="{BB962C8B-B14F-4D97-AF65-F5344CB8AC3E}">
        <p14:creationId xmlns:p14="http://schemas.microsoft.com/office/powerpoint/2010/main" xmlns="" val="42919534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r>
              <a:rPr lang="en-US" b="1" dirty="0"/>
              <a:t>Culture </a:t>
            </a:r>
            <a:r>
              <a:rPr lang="en-US" b="1" dirty="0" smtClean="0"/>
              <a:t>corner</a:t>
            </a:r>
            <a:endParaRPr lang="ru-RU" dirty="0"/>
          </a:p>
        </p:txBody>
      </p:sp>
      <p:sp>
        <p:nvSpPr>
          <p:cNvPr id="3" name="Объект 2"/>
          <p:cNvSpPr>
            <a:spLocks noGrp="1"/>
          </p:cNvSpPr>
          <p:nvPr>
            <p:ph sz="quarter" idx="1"/>
          </p:nvPr>
        </p:nvSpPr>
        <p:spPr/>
        <p:txBody>
          <a:bodyPr>
            <a:normAutofit fontScale="92500"/>
          </a:bodyPr>
          <a:lstStyle/>
          <a:p>
            <a:r>
              <a:rPr lang="en-US" b="1" u="sng" dirty="0" smtClean="0"/>
              <a:t>20 </a:t>
            </a:r>
            <a:r>
              <a:rPr lang="en-US" dirty="0" smtClean="0"/>
              <a:t>1</a:t>
            </a:r>
            <a:r>
              <a:rPr lang="en-US" dirty="0"/>
              <a:t>.	The Statue of Liberty is … tall.</a:t>
            </a:r>
          </a:p>
          <a:p>
            <a:r>
              <a:rPr lang="en-US" dirty="0"/>
              <a:t>a)	43 m    b) 53 m    c) 37 m</a:t>
            </a:r>
          </a:p>
          <a:p>
            <a:r>
              <a:rPr lang="en-US" dirty="0"/>
              <a:t>2.	The Empire State Building is a skyscraper with … floors.</a:t>
            </a:r>
          </a:p>
          <a:p>
            <a:r>
              <a:rPr lang="en-US" dirty="0"/>
              <a:t>a)	100      b) 102       c) 95</a:t>
            </a:r>
          </a:p>
          <a:p>
            <a:r>
              <a:rPr lang="en-US" dirty="0"/>
              <a:t>3.	The Central park has got lakes, restaurants and …</a:t>
            </a:r>
          </a:p>
          <a:p>
            <a:r>
              <a:rPr lang="en-US" dirty="0"/>
              <a:t>a)	A Zoo and a skating rink   b) a swimming pool and a cinema  c) a water park and a </a:t>
            </a:r>
            <a:r>
              <a:rPr lang="en-US" dirty="0" smtClean="0"/>
              <a:t>circus.</a:t>
            </a:r>
            <a:endParaRPr lang="en-US" dirty="0"/>
          </a:p>
        </p:txBody>
      </p:sp>
      <p:sp>
        <p:nvSpPr>
          <p:cNvPr id="4" name="Овал 3">
            <a:hlinkClick r:id="rId2" action="ppaction://hlinksldjump"/>
          </p:cNvPr>
          <p:cNvSpPr/>
          <p:nvPr/>
        </p:nvSpPr>
        <p:spPr>
          <a:xfrm>
            <a:off x="3203848" y="5733256"/>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33407832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normAutofit fontScale="92500"/>
          </a:bodyPr>
          <a:lstStyle/>
          <a:p>
            <a:r>
              <a:rPr lang="en-US" dirty="0"/>
              <a:t>1.	The Statue of Liberty is … tall.</a:t>
            </a:r>
          </a:p>
          <a:p>
            <a:r>
              <a:rPr lang="en-US" b="1" i="1" dirty="0"/>
              <a:t>a)	43 m    </a:t>
            </a:r>
            <a:r>
              <a:rPr lang="en-US" dirty="0"/>
              <a:t>b) 53 m    c) 37 m</a:t>
            </a:r>
          </a:p>
          <a:p>
            <a:r>
              <a:rPr lang="en-US" dirty="0"/>
              <a:t>2.	The Empire State Building is a skyscraper with … floors.</a:t>
            </a:r>
          </a:p>
          <a:p>
            <a:r>
              <a:rPr lang="en-US" dirty="0"/>
              <a:t>a)	100      </a:t>
            </a:r>
            <a:r>
              <a:rPr lang="en-US" b="1" i="1" dirty="0"/>
              <a:t>b) 102       </a:t>
            </a:r>
            <a:r>
              <a:rPr lang="en-US" dirty="0"/>
              <a:t>c) 95</a:t>
            </a:r>
          </a:p>
          <a:p>
            <a:r>
              <a:rPr lang="en-US" dirty="0"/>
              <a:t>3.	The Central park has got lakes, restaurants and …</a:t>
            </a:r>
          </a:p>
          <a:p>
            <a:r>
              <a:rPr lang="en-US" b="1" i="1" dirty="0"/>
              <a:t>a)	A Zoo and a skating rink   </a:t>
            </a:r>
            <a:r>
              <a:rPr lang="en-US" dirty="0"/>
              <a:t>b) a swimming pool and a cinema  c) a water park and a circus</a:t>
            </a:r>
            <a:r>
              <a:rPr lang="en-US" dirty="0" smtClean="0"/>
              <a:t>.</a:t>
            </a:r>
            <a:endParaRPr lang="en-US" dirty="0"/>
          </a:p>
        </p:txBody>
      </p:sp>
      <p:sp>
        <p:nvSpPr>
          <p:cNvPr id="4" name="Прямоугольник 3">
            <a:hlinkClick r:id="rId2" action="ppaction://hlinksldjump"/>
          </p:cNvPr>
          <p:cNvSpPr/>
          <p:nvPr/>
        </p:nvSpPr>
        <p:spPr>
          <a:xfrm>
            <a:off x="2771800" y="5921896"/>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spTree>
    <p:extLst>
      <p:ext uri="{BB962C8B-B14F-4D97-AF65-F5344CB8AC3E}">
        <p14:creationId xmlns:p14="http://schemas.microsoft.com/office/powerpoint/2010/main" xmlns="" val="41269152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r>
              <a:rPr lang="en-US" b="1" dirty="0"/>
              <a:t>Culture </a:t>
            </a:r>
            <a:r>
              <a:rPr lang="en-US" b="1" dirty="0" smtClean="0"/>
              <a:t>corner</a:t>
            </a:r>
            <a:endParaRPr lang="ru-RU" dirty="0"/>
          </a:p>
        </p:txBody>
      </p:sp>
      <p:sp>
        <p:nvSpPr>
          <p:cNvPr id="3" name="Объект 2"/>
          <p:cNvSpPr>
            <a:spLocks noGrp="1"/>
          </p:cNvSpPr>
          <p:nvPr>
            <p:ph sz="quarter" idx="1"/>
          </p:nvPr>
        </p:nvSpPr>
        <p:spPr/>
        <p:txBody>
          <a:bodyPr/>
          <a:lstStyle/>
          <a:p>
            <a:pPr lvl="0"/>
            <a:r>
              <a:rPr lang="en-US" b="1" u="sng" dirty="0" smtClean="0"/>
              <a:t>30 </a:t>
            </a:r>
            <a:r>
              <a:rPr lang="en-US" dirty="0" smtClean="0"/>
              <a:t>At </a:t>
            </a:r>
            <a:r>
              <a:rPr lang="en-US" dirty="0"/>
              <a:t>what age do pupils attend secondary school?</a:t>
            </a:r>
            <a:endParaRPr lang="ru-RU" dirty="0"/>
          </a:p>
          <a:p>
            <a:pPr lvl="0"/>
            <a:r>
              <a:rPr lang="en-US" dirty="0"/>
              <a:t>What subjects do they learn?</a:t>
            </a:r>
            <a:endParaRPr lang="ru-RU" dirty="0"/>
          </a:p>
          <a:p>
            <a:pPr lvl="0"/>
            <a:r>
              <a:rPr lang="en-US" dirty="0"/>
              <a:t>What do pupils do after school activities?</a:t>
            </a:r>
            <a:endParaRPr lang="ru-RU" dirty="0"/>
          </a:p>
          <a:p>
            <a:endParaRPr lang="ru-RU" dirty="0"/>
          </a:p>
        </p:txBody>
      </p:sp>
      <p:sp>
        <p:nvSpPr>
          <p:cNvPr id="4" name="Овал 3">
            <a:hlinkClick r:id="rId2" action="ppaction://hlinksldjump"/>
          </p:cNvPr>
          <p:cNvSpPr/>
          <p:nvPr/>
        </p:nvSpPr>
        <p:spPr>
          <a:xfrm>
            <a:off x="3059832" y="5733256"/>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38482181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r>
              <a:rPr lang="en-US" dirty="0"/>
              <a:t>At what age do pupils attend secondary school</a:t>
            </a:r>
            <a:r>
              <a:rPr lang="en-US" dirty="0" smtClean="0"/>
              <a:t>?</a:t>
            </a:r>
          </a:p>
          <a:p>
            <a:pPr lvl="0"/>
            <a:r>
              <a:rPr lang="en-US" b="1" i="1" dirty="0" smtClean="0"/>
              <a:t>11-16</a:t>
            </a:r>
          </a:p>
          <a:p>
            <a:r>
              <a:rPr lang="en-US" dirty="0"/>
              <a:t>What subjects do they learn</a:t>
            </a:r>
            <a:r>
              <a:rPr lang="en-US" dirty="0" smtClean="0"/>
              <a:t>?</a:t>
            </a:r>
            <a:endParaRPr lang="ru-RU" b="1" i="1" dirty="0" smtClean="0"/>
          </a:p>
          <a:p>
            <a:pPr lvl="0"/>
            <a:r>
              <a:rPr lang="en-US" b="1" i="1" dirty="0" smtClean="0"/>
              <a:t>English</a:t>
            </a:r>
            <a:r>
              <a:rPr lang="ru-RU" b="1" i="1" dirty="0"/>
              <a:t>, </a:t>
            </a:r>
            <a:r>
              <a:rPr lang="en-US" b="1" i="1" dirty="0" err="1"/>
              <a:t>Maths</a:t>
            </a:r>
            <a:r>
              <a:rPr lang="ru-RU" b="1" i="1" dirty="0"/>
              <a:t>, </a:t>
            </a:r>
            <a:r>
              <a:rPr lang="en-US" b="1" i="1" dirty="0"/>
              <a:t>Science</a:t>
            </a:r>
            <a:r>
              <a:rPr lang="ru-RU" b="1" i="1" dirty="0"/>
              <a:t>, </a:t>
            </a:r>
            <a:r>
              <a:rPr lang="en-US" b="1" i="1" dirty="0"/>
              <a:t>Geography</a:t>
            </a:r>
            <a:r>
              <a:rPr lang="ru-RU" b="1" i="1" dirty="0"/>
              <a:t>, </a:t>
            </a:r>
            <a:r>
              <a:rPr lang="en-US" b="1" i="1" dirty="0" smtClean="0"/>
              <a:t>Art</a:t>
            </a:r>
          </a:p>
          <a:p>
            <a:r>
              <a:rPr lang="en-US" dirty="0"/>
              <a:t>What do pupils do after school activities</a:t>
            </a:r>
            <a:r>
              <a:rPr lang="en-US" dirty="0" smtClean="0"/>
              <a:t>?</a:t>
            </a:r>
            <a:endParaRPr lang="ru-RU" dirty="0"/>
          </a:p>
          <a:p>
            <a:pPr lvl="0"/>
            <a:r>
              <a:rPr lang="en-US" b="1" i="1" dirty="0"/>
              <a:t>Play football, hockey, attend the school choir, perform in musical events</a:t>
            </a:r>
            <a:endParaRPr lang="ru-RU" b="1" i="1" dirty="0"/>
          </a:p>
          <a:p>
            <a:pPr marL="0" indent="0">
              <a:buNone/>
            </a:pPr>
            <a:endParaRPr lang="ru-RU" dirty="0"/>
          </a:p>
        </p:txBody>
      </p:sp>
      <p:sp>
        <p:nvSpPr>
          <p:cNvPr id="4" name="Прямоугольник 3">
            <a:hlinkClick r:id="rId2" action="ppaction://hlinksldjump"/>
          </p:cNvPr>
          <p:cNvSpPr/>
          <p:nvPr/>
        </p:nvSpPr>
        <p:spPr>
          <a:xfrm>
            <a:off x="2843808" y="5661248"/>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spTree>
    <p:extLst>
      <p:ext uri="{BB962C8B-B14F-4D97-AF65-F5344CB8AC3E}">
        <p14:creationId xmlns:p14="http://schemas.microsoft.com/office/powerpoint/2010/main" xmlns="" val="36112236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r>
              <a:rPr lang="en-US" b="1" dirty="0"/>
              <a:t>Culture </a:t>
            </a:r>
            <a:r>
              <a:rPr lang="en-US" b="1" dirty="0" smtClean="0"/>
              <a:t>corner</a:t>
            </a:r>
            <a:endParaRPr lang="ru-RU" dirty="0"/>
          </a:p>
        </p:txBody>
      </p:sp>
      <p:sp>
        <p:nvSpPr>
          <p:cNvPr id="3" name="Объект 2"/>
          <p:cNvSpPr>
            <a:spLocks noGrp="1"/>
          </p:cNvSpPr>
          <p:nvPr>
            <p:ph sz="quarter" idx="1"/>
          </p:nvPr>
        </p:nvSpPr>
        <p:spPr/>
        <p:txBody>
          <a:bodyPr/>
          <a:lstStyle/>
          <a:p>
            <a:pPr lvl="0"/>
            <a:r>
              <a:rPr lang="en-US" b="1" u="sng" dirty="0" smtClean="0"/>
              <a:t>40 </a:t>
            </a:r>
            <a:r>
              <a:rPr lang="en-US" dirty="0" smtClean="0"/>
              <a:t>What </a:t>
            </a:r>
            <a:r>
              <a:rPr lang="en-US" dirty="0"/>
              <a:t>were the most famous bands in the 1960s?</a:t>
            </a:r>
            <a:endParaRPr lang="ru-RU" dirty="0"/>
          </a:p>
          <a:p>
            <a:pPr lvl="0"/>
            <a:r>
              <a:rPr lang="en-US" dirty="0"/>
              <a:t>What modern equipment did people have in the 60s?</a:t>
            </a:r>
            <a:endParaRPr lang="ru-RU" dirty="0"/>
          </a:p>
          <a:p>
            <a:pPr lvl="0"/>
            <a:r>
              <a:rPr lang="en-US" dirty="0"/>
              <a:t>What astronaut walked on the moon?</a:t>
            </a:r>
            <a:endParaRPr lang="ru-RU" dirty="0"/>
          </a:p>
          <a:p>
            <a:endParaRPr lang="ru-RU" dirty="0"/>
          </a:p>
        </p:txBody>
      </p:sp>
      <p:sp>
        <p:nvSpPr>
          <p:cNvPr id="4" name="Овал 3">
            <a:hlinkClick r:id="rId2" action="ppaction://hlinksldjump"/>
          </p:cNvPr>
          <p:cNvSpPr/>
          <p:nvPr/>
        </p:nvSpPr>
        <p:spPr>
          <a:xfrm>
            <a:off x="3203848" y="5733256"/>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11000394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chemeClr val="bg2">
                    <a:lumMod val="25000"/>
                  </a:schemeClr>
                </a:solidFill>
              </a:rPr>
              <a:t>Vocabulary and grammar</a:t>
            </a:r>
          </a:p>
        </p:txBody>
      </p:sp>
      <p:sp>
        <p:nvSpPr>
          <p:cNvPr id="3" name="Объект 2"/>
          <p:cNvSpPr>
            <a:spLocks noGrp="1"/>
          </p:cNvSpPr>
          <p:nvPr>
            <p:ph sz="quarter" idx="1"/>
          </p:nvPr>
        </p:nvSpPr>
        <p:spPr/>
        <p:txBody>
          <a:bodyPr>
            <a:normAutofit/>
          </a:bodyPr>
          <a:lstStyle/>
          <a:p>
            <a:r>
              <a:rPr lang="en-US" b="1" u="sng" dirty="0" smtClean="0"/>
              <a:t>10</a:t>
            </a:r>
            <a:r>
              <a:rPr lang="en-US" dirty="0" smtClean="0"/>
              <a:t> Match </a:t>
            </a:r>
            <a:r>
              <a:rPr lang="en-US" dirty="0"/>
              <a:t>the columns to make word combinations</a:t>
            </a:r>
          </a:p>
          <a:p>
            <a:r>
              <a:rPr lang="en-US" dirty="0"/>
              <a:t>1.	Traffic                                </a:t>
            </a:r>
            <a:r>
              <a:rPr lang="en-US" dirty="0" smtClean="0"/>
              <a:t> a</a:t>
            </a:r>
            <a:r>
              <a:rPr lang="en-US" dirty="0"/>
              <a:t>) bridge</a:t>
            </a:r>
          </a:p>
          <a:p>
            <a:r>
              <a:rPr lang="en-US" dirty="0"/>
              <a:t>2.	Road                                  </a:t>
            </a:r>
            <a:r>
              <a:rPr lang="en-US" dirty="0" smtClean="0"/>
              <a:t> b</a:t>
            </a:r>
            <a:r>
              <a:rPr lang="en-US" dirty="0"/>
              <a:t>) lane</a:t>
            </a:r>
          </a:p>
          <a:p>
            <a:r>
              <a:rPr lang="en-US" dirty="0"/>
              <a:t>3.	Zebra                                </a:t>
            </a:r>
            <a:r>
              <a:rPr lang="en-US" dirty="0" smtClean="0"/>
              <a:t>  </a:t>
            </a:r>
            <a:r>
              <a:rPr lang="en-US" dirty="0"/>
              <a:t>c) stop</a:t>
            </a:r>
          </a:p>
          <a:p>
            <a:r>
              <a:rPr lang="en-US" dirty="0"/>
              <a:t>4.	Bus                                 </a:t>
            </a:r>
            <a:r>
              <a:rPr lang="en-US" dirty="0" smtClean="0"/>
              <a:t>    d</a:t>
            </a:r>
            <a:r>
              <a:rPr lang="en-US" dirty="0"/>
              <a:t>) crossing </a:t>
            </a:r>
          </a:p>
          <a:p>
            <a:r>
              <a:rPr lang="en-US" dirty="0"/>
              <a:t>5.	Underground                  </a:t>
            </a:r>
            <a:r>
              <a:rPr lang="en-US" dirty="0" smtClean="0"/>
              <a:t>     e</a:t>
            </a:r>
            <a:r>
              <a:rPr lang="en-US" dirty="0"/>
              <a:t>) tunnel</a:t>
            </a:r>
          </a:p>
          <a:p>
            <a:r>
              <a:rPr lang="en-US" dirty="0"/>
              <a:t>6.	Foot                                 </a:t>
            </a:r>
            <a:r>
              <a:rPr lang="en-US" dirty="0" smtClean="0"/>
              <a:t>    f</a:t>
            </a:r>
            <a:r>
              <a:rPr lang="en-US" dirty="0"/>
              <a:t>) lights</a:t>
            </a:r>
          </a:p>
          <a:p>
            <a:r>
              <a:rPr lang="en-US" dirty="0"/>
              <a:t>7.	Bus                                   </a:t>
            </a:r>
            <a:r>
              <a:rPr lang="en-US" dirty="0" smtClean="0"/>
              <a:t>   g</a:t>
            </a:r>
            <a:r>
              <a:rPr lang="en-US" dirty="0"/>
              <a:t>) sign</a:t>
            </a:r>
          </a:p>
          <a:p>
            <a:endParaRPr lang="en-US" dirty="0"/>
          </a:p>
          <a:p>
            <a:pPr marL="0" indent="0">
              <a:buNone/>
            </a:pPr>
            <a:endParaRPr lang="ru-RU" dirty="0"/>
          </a:p>
        </p:txBody>
      </p:sp>
      <p:sp>
        <p:nvSpPr>
          <p:cNvPr id="4" name="Овал 3"/>
          <p:cNvSpPr/>
          <p:nvPr/>
        </p:nvSpPr>
        <p:spPr>
          <a:xfrm>
            <a:off x="3059832" y="5589240"/>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hlinkClick r:id="rId2" action="ppaction://hlinksldjump"/>
              </a:rPr>
              <a:t>Answer</a:t>
            </a:r>
            <a:endParaRPr lang="ru-RU" sz="4000" dirty="0"/>
          </a:p>
        </p:txBody>
      </p:sp>
    </p:spTree>
    <p:extLst>
      <p:ext uri="{BB962C8B-B14F-4D97-AF65-F5344CB8AC3E}">
        <p14:creationId xmlns:p14="http://schemas.microsoft.com/office/powerpoint/2010/main" xmlns="" val="26830563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pPr lvl="0"/>
            <a:r>
              <a:rPr lang="en-US" dirty="0"/>
              <a:t>What were the most famous bands in the 1960s</a:t>
            </a:r>
            <a:r>
              <a:rPr lang="en-US" dirty="0" smtClean="0"/>
              <a:t>?</a:t>
            </a:r>
          </a:p>
          <a:p>
            <a:r>
              <a:rPr lang="en-US" b="1" i="1" dirty="0"/>
              <a:t>The Beatles</a:t>
            </a:r>
            <a:r>
              <a:rPr lang="ru-RU" b="1" i="1" dirty="0"/>
              <a:t>, </a:t>
            </a:r>
            <a:r>
              <a:rPr lang="en-US" b="1" i="1" dirty="0"/>
              <a:t>the Rolling </a:t>
            </a:r>
            <a:r>
              <a:rPr lang="en-US" b="1" i="1" dirty="0" smtClean="0"/>
              <a:t>Stones</a:t>
            </a:r>
            <a:endParaRPr lang="ru-RU" b="1" i="1" dirty="0"/>
          </a:p>
          <a:p>
            <a:pPr lvl="0"/>
            <a:r>
              <a:rPr lang="en-US" dirty="0"/>
              <a:t>What modern equipment did people have in the 60s</a:t>
            </a:r>
            <a:r>
              <a:rPr lang="en-US" dirty="0" smtClean="0"/>
              <a:t>?</a:t>
            </a:r>
          </a:p>
          <a:p>
            <a:r>
              <a:rPr lang="en-US" b="1" i="1" dirty="0"/>
              <a:t>A </a:t>
            </a:r>
            <a:r>
              <a:rPr lang="en-US" b="1" i="1" dirty="0" smtClean="0"/>
              <a:t>television</a:t>
            </a:r>
            <a:endParaRPr lang="ru-RU" b="1" i="1" dirty="0"/>
          </a:p>
          <a:p>
            <a:pPr lvl="0"/>
            <a:r>
              <a:rPr lang="en-US" dirty="0"/>
              <a:t>What astronaut walked on the moon</a:t>
            </a:r>
            <a:r>
              <a:rPr lang="en-US" dirty="0" smtClean="0"/>
              <a:t>?</a:t>
            </a:r>
          </a:p>
          <a:p>
            <a:r>
              <a:rPr lang="en-US" b="1" i="1" dirty="0"/>
              <a:t>Neil Armstrong</a:t>
            </a:r>
            <a:endParaRPr lang="ru-RU" b="1" i="1" dirty="0"/>
          </a:p>
          <a:p>
            <a:pPr lvl="0"/>
            <a:endParaRPr lang="ru-RU" dirty="0"/>
          </a:p>
          <a:p>
            <a:endParaRPr lang="ru-RU" dirty="0"/>
          </a:p>
          <a:p>
            <a:endParaRPr lang="ru-RU" dirty="0"/>
          </a:p>
        </p:txBody>
      </p:sp>
      <p:sp>
        <p:nvSpPr>
          <p:cNvPr id="4" name="Прямоугольник 3">
            <a:hlinkClick r:id="rId2" action="ppaction://hlinksldjump"/>
          </p:cNvPr>
          <p:cNvSpPr/>
          <p:nvPr/>
        </p:nvSpPr>
        <p:spPr>
          <a:xfrm>
            <a:off x="2843808" y="5733256"/>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spTree>
    <p:extLst>
      <p:ext uri="{BB962C8B-B14F-4D97-AF65-F5344CB8AC3E}">
        <p14:creationId xmlns:p14="http://schemas.microsoft.com/office/powerpoint/2010/main" xmlns="" val="15254507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a:t>Culture corner</a:t>
            </a:r>
            <a:endParaRPr lang="ru-RU" dirty="0"/>
          </a:p>
        </p:txBody>
      </p:sp>
      <p:sp>
        <p:nvSpPr>
          <p:cNvPr id="3" name="Объект 2"/>
          <p:cNvSpPr>
            <a:spLocks noGrp="1"/>
          </p:cNvSpPr>
          <p:nvPr>
            <p:ph sz="quarter" idx="1"/>
          </p:nvPr>
        </p:nvSpPr>
        <p:spPr/>
        <p:txBody>
          <a:bodyPr>
            <a:normAutofit fontScale="92500" lnSpcReduction="10000"/>
          </a:bodyPr>
          <a:lstStyle/>
          <a:p>
            <a:r>
              <a:rPr lang="en-US" b="1" u="sng" dirty="0" smtClean="0"/>
              <a:t>50 </a:t>
            </a:r>
            <a:r>
              <a:rPr lang="en-US" dirty="0" smtClean="0"/>
              <a:t> </a:t>
            </a:r>
            <a:r>
              <a:rPr lang="en-US" dirty="0"/>
              <a:t>…This large gothic church in the centre of London is the place where kings and queens of England are traditionally crowned, married and buried. Here you can see the tombs of some very famous figures in history including Henry III, Isaac Newton and Charles Darwin as well as visit the museum… </a:t>
            </a:r>
            <a:endParaRPr lang="ru-RU" dirty="0"/>
          </a:p>
          <a:p>
            <a:r>
              <a:rPr lang="en-US" dirty="0"/>
              <a:t>   What famous sight of London is described in the extract?</a:t>
            </a:r>
            <a:endParaRPr lang="ru-RU" dirty="0"/>
          </a:p>
          <a:p>
            <a:pPr lvl="0"/>
            <a:r>
              <a:rPr lang="en-US" dirty="0" smtClean="0"/>
              <a:t>A) Tate </a:t>
            </a:r>
            <a:r>
              <a:rPr lang="en-US" dirty="0"/>
              <a:t>Modern   b) Westminster Abbey  c) the Tower of London</a:t>
            </a:r>
            <a:endParaRPr lang="ru-RU" dirty="0"/>
          </a:p>
        </p:txBody>
      </p:sp>
      <p:sp>
        <p:nvSpPr>
          <p:cNvPr id="4" name="Овал 3">
            <a:hlinkClick r:id="rId2" action="ppaction://hlinksldjump"/>
          </p:cNvPr>
          <p:cNvSpPr/>
          <p:nvPr/>
        </p:nvSpPr>
        <p:spPr>
          <a:xfrm>
            <a:off x="3203848" y="5733256"/>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404713943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normAutofit/>
          </a:bodyPr>
          <a:lstStyle/>
          <a:p>
            <a:r>
              <a:rPr lang="en-US" dirty="0" smtClean="0"/>
              <a:t>What </a:t>
            </a:r>
            <a:r>
              <a:rPr lang="en-US" dirty="0"/>
              <a:t>famous sight of London is described in the extract?</a:t>
            </a:r>
            <a:endParaRPr lang="ru-RU" dirty="0"/>
          </a:p>
          <a:p>
            <a:pPr lvl="0"/>
            <a:r>
              <a:rPr lang="en-US" b="1" i="1" dirty="0" smtClean="0"/>
              <a:t>b</a:t>
            </a:r>
            <a:r>
              <a:rPr lang="en-US" b="1" i="1" dirty="0"/>
              <a:t>) Westminster Abbey  </a:t>
            </a:r>
            <a:endParaRPr lang="ru-RU" b="1" i="1" dirty="0"/>
          </a:p>
        </p:txBody>
      </p:sp>
      <p:sp>
        <p:nvSpPr>
          <p:cNvPr id="4" name="Прямоугольник 3">
            <a:hlinkClick r:id="rId2" action="ppaction://hlinksldjump"/>
          </p:cNvPr>
          <p:cNvSpPr/>
          <p:nvPr/>
        </p:nvSpPr>
        <p:spPr>
          <a:xfrm>
            <a:off x="2804980" y="5445224"/>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sp>
        <p:nvSpPr>
          <p:cNvPr id="21506" name="AutoShape 2" descr="https://tochka-na-karte.ru/modules/photo/images/1158-Vestminsterskoe-abbatstvo-v-Londone_small.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1508" name="Picture 4" descr="http://escon.com.ua/pictures/big_3e0101d4d3a1e64bdd7cf78b92e92dea.jpg"/>
          <p:cNvPicPr>
            <a:picLocks noChangeAspect="1" noChangeArrowheads="1"/>
          </p:cNvPicPr>
          <p:nvPr/>
        </p:nvPicPr>
        <p:blipFill>
          <a:blip r:embed="rId3" cstate="print"/>
          <a:srcRect/>
          <a:stretch>
            <a:fillRect/>
          </a:stretch>
        </p:blipFill>
        <p:spPr bwMode="auto">
          <a:xfrm>
            <a:off x="4843602" y="3212976"/>
            <a:ext cx="3544822" cy="2088232"/>
          </a:xfrm>
          <a:prstGeom prst="rect">
            <a:avLst/>
          </a:prstGeom>
          <a:noFill/>
        </p:spPr>
      </p:pic>
    </p:spTree>
    <p:extLst>
      <p:ext uri="{BB962C8B-B14F-4D97-AF65-F5344CB8AC3E}">
        <p14:creationId xmlns:p14="http://schemas.microsoft.com/office/powerpoint/2010/main" xmlns="" val="25115619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r>
              <a:rPr lang="en-US" b="1" dirty="0"/>
              <a:t>Do you know</a:t>
            </a:r>
            <a:r>
              <a:rPr lang="en-US" b="1" dirty="0" smtClean="0"/>
              <a:t>?</a:t>
            </a:r>
            <a:endParaRPr lang="ru-RU" dirty="0"/>
          </a:p>
        </p:txBody>
      </p:sp>
      <p:sp>
        <p:nvSpPr>
          <p:cNvPr id="3" name="Объект 2"/>
          <p:cNvSpPr>
            <a:spLocks noGrp="1"/>
          </p:cNvSpPr>
          <p:nvPr>
            <p:ph sz="quarter" idx="1"/>
          </p:nvPr>
        </p:nvSpPr>
        <p:spPr/>
        <p:txBody>
          <a:bodyPr/>
          <a:lstStyle/>
          <a:p>
            <a:r>
              <a:rPr lang="en-US" sz="3200" b="1" u="sng" dirty="0" smtClean="0"/>
              <a:t>10 </a:t>
            </a:r>
            <a:r>
              <a:rPr lang="en-US" sz="3200" dirty="0"/>
              <a:t>What do people call “the land of the midnight sun”?</a:t>
            </a:r>
            <a:endParaRPr lang="ru-RU" sz="3200" dirty="0"/>
          </a:p>
          <a:p>
            <a:pPr marL="0" indent="0">
              <a:buNone/>
            </a:pPr>
            <a:endParaRPr lang="ru-RU" dirty="0"/>
          </a:p>
        </p:txBody>
      </p:sp>
      <p:sp>
        <p:nvSpPr>
          <p:cNvPr id="4" name="Овал 3">
            <a:hlinkClick r:id="rId2" action="ppaction://hlinksldjump"/>
          </p:cNvPr>
          <p:cNvSpPr/>
          <p:nvPr/>
        </p:nvSpPr>
        <p:spPr>
          <a:xfrm>
            <a:off x="3203848" y="5733256"/>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14959438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r>
              <a:rPr lang="en-US" dirty="0" smtClean="0"/>
              <a:t>What </a:t>
            </a:r>
            <a:r>
              <a:rPr lang="en-US" dirty="0"/>
              <a:t>do people call “the land of the midnight sun”?</a:t>
            </a:r>
            <a:endParaRPr lang="ru-RU" dirty="0"/>
          </a:p>
          <a:p>
            <a:r>
              <a:rPr lang="en-US" b="1" dirty="0"/>
              <a:t>The tundra</a:t>
            </a:r>
            <a:endParaRPr lang="ru-RU" dirty="0"/>
          </a:p>
          <a:p>
            <a:pPr marL="0" indent="0">
              <a:buNone/>
            </a:pPr>
            <a:endParaRPr lang="ru-RU" dirty="0"/>
          </a:p>
        </p:txBody>
      </p:sp>
      <p:sp>
        <p:nvSpPr>
          <p:cNvPr id="4" name="Прямоугольник 3">
            <a:hlinkClick r:id="rId2" action="ppaction://hlinksldjump"/>
          </p:cNvPr>
          <p:cNvSpPr/>
          <p:nvPr/>
        </p:nvSpPr>
        <p:spPr>
          <a:xfrm>
            <a:off x="2804980" y="5445224"/>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pic>
        <p:nvPicPr>
          <p:cNvPr id="3074" name="Picture 2" descr="http://img-fotki.yandex.ru/get/6403/27946702.13/0_8d06c_fef9c2c2_ori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067944" y="2492896"/>
            <a:ext cx="3780420" cy="252028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62756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a:r>
              <a:rPr lang="en-US" b="1" dirty="0"/>
              <a:t>Do you know?</a:t>
            </a:r>
            <a:endParaRPr lang="ru-RU" dirty="0"/>
          </a:p>
        </p:txBody>
      </p:sp>
      <p:sp>
        <p:nvSpPr>
          <p:cNvPr id="3" name="Объект 2"/>
          <p:cNvSpPr>
            <a:spLocks noGrp="1"/>
          </p:cNvSpPr>
          <p:nvPr>
            <p:ph sz="quarter" idx="1"/>
          </p:nvPr>
        </p:nvSpPr>
        <p:spPr/>
        <p:txBody>
          <a:bodyPr>
            <a:normAutofit/>
          </a:bodyPr>
          <a:lstStyle/>
          <a:p>
            <a:r>
              <a:rPr lang="en-US" sz="3600" b="1" u="sng" dirty="0"/>
              <a:t>20 </a:t>
            </a:r>
            <a:r>
              <a:rPr lang="en-US" sz="3600" dirty="0"/>
              <a:t>Where did the Vikings live</a:t>
            </a:r>
            <a:r>
              <a:rPr lang="en-US" sz="3600" dirty="0" smtClean="0"/>
              <a:t>?</a:t>
            </a:r>
            <a:endParaRPr lang="ru-RU" sz="3600" dirty="0"/>
          </a:p>
        </p:txBody>
      </p:sp>
      <p:sp>
        <p:nvSpPr>
          <p:cNvPr id="4" name="Овал 3">
            <a:hlinkClick r:id="rId2" action="ppaction://hlinksldjump"/>
          </p:cNvPr>
          <p:cNvSpPr/>
          <p:nvPr/>
        </p:nvSpPr>
        <p:spPr>
          <a:xfrm>
            <a:off x="3203848" y="5733256"/>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27869288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r>
              <a:rPr lang="en-US" dirty="0" smtClean="0"/>
              <a:t>Where </a:t>
            </a:r>
            <a:r>
              <a:rPr lang="en-US" dirty="0"/>
              <a:t>did the Vikings live?</a:t>
            </a:r>
            <a:endParaRPr lang="ru-RU" dirty="0"/>
          </a:p>
          <a:p>
            <a:r>
              <a:rPr lang="en-US" b="1" dirty="0"/>
              <a:t>In Scandinavia</a:t>
            </a:r>
            <a:endParaRPr lang="ru-RU" dirty="0"/>
          </a:p>
        </p:txBody>
      </p:sp>
      <p:sp>
        <p:nvSpPr>
          <p:cNvPr id="4" name="Прямоугольник 3">
            <a:hlinkClick r:id="rId2" action="ppaction://hlinksldjump"/>
          </p:cNvPr>
          <p:cNvSpPr/>
          <p:nvPr/>
        </p:nvSpPr>
        <p:spPr>
          <a:xfrm>
            <a:off x="2804980" y="5445224"/>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pic>
        <p:nvPicPr>
          <p:cNvPr id="4098" name="Picture 2" descr="http://19.r.photoshare.ru/00194/001da90790a13982f3a53b42348cd5d44802c97d.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32478" y="2564904"/>
            <a:ext cx="3668165" cy="272565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812666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r>
              <a:rPr lang="en-US" b="1" dirty="0"/>
              <a:t>Do you know</a:t>
            </a:r>
            <a:r>
              <a:rPr lang="en-US" b="1" dirty="0" smtClean="0"/>
              <a:t>?</a:t>
            </a:r>
            <a:endParaRPr lang="ru-RU" dirty="0"/>
          </a:p>
        </p:txBody>
      </p:sp>
      <p:sp>
        <p:nvSpPr>
          <p:cNvPr id="3" name="Объект 2"/>
          <p:cNvSpPr>
            <a:spLocks noGrp="1"/>
          </p:cNvSpPr>
          <p:nvPr>
            <p:ph sz="quarter" idx="1"/>
          </p:nvPr>
        </p:nvSpPr>
        <p:spPr/>
        <p:txBody>
          <a:bodyPr>
            <a:normAutofit/>
          </a:bodyPr>
          <a:lstStyle/>
          <a:p>
            <a:r>
              <a:rPr lang="en-US" sz="4400" b="1" u="sng" dirty="0"/>
              <a:t>30 </a:t>
            </a:r>
            <a:r>
              <a:rPr lang="en-US" sz="4400" dirty="0"/>
              <a:t>Where is</a:t>
            </a:r>
            <a:r>
              <a:rPr lang="en-US" sz="4400" b="1" dirty="0"/>
              <a:t> </a:t>
            </a:r>
            <a:r>
              <a:rPr lang="en-US" sz="4400" dirty="0"/>
              <a:t>Machu Picchu</a:t>
            </a:r>
            <a:r>
              <a:rPr lang="en-US" sz="4400" dirty="0" smtClean="0"/>
              <a:t>?</a:t>
            </a:r>
            <a:endParaRPr lang="ru-RU" sz="4400" dirty="0"/>
          </a:p>
        </p:txBody>
      </p:sp>
      <p:sp>
        <p:nvSpPr>
          <p:cNvPr id="4" name="Овал 3">
            <a:hlinkClick r:id="rId2" action="ppaction://hlinksldjump"/>
          </p:cNvPr>
          <p:cNvSpPr/>
          <p:nvPr/>
        </p:nvSpPr>
        <p:spPr>
          <a:xfrm>
            <a:off x="3203848" y="5733256"/>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27812828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r>
              <a:rPr lang="en-US" dirty="0" smtClean="0"/>
              <a:t>Where </a:t>
            </a:r>
            <a:r>
              <a:rPr lang="en-US" dirty="0"/>
              <a:t>is</a:t>
            </a:r>
            <a:r>
              <a:rPr lang="en-US" b="1" dirty="0"/>
              <a:t> </a:t>
            </a:r>
            <a:r>
              <a:rPr lang="en-US" dirty="0"/>
              <a:t>Machu Picchu?</a:t>
            </a:r>
            <a:endParaRPr lang="ru-RU" dirty="0"/>
          </a:p>
          <a:p>
            <a:r>
              <a:rPr lang="en-US" b="1" dirty="0"/>
              <a:t>In Peru</a:t>
            </a:r>
            <a:endParaRPr lang="ru-RU" dirty="0"/>
          </a:p>
          <a:p>
            <a:endParaRPr lang="ru-RU" dirty="0"/>
          </a:p>
        </p:txBody>
      </p:sp>
      <p:sp>
        <p:nvSpPr>
          <p:cNvPr id="4" name="Прямоугольник 3">
            <a:hlinkClick r:id="rId2" action="ppaction://hlinksldjump"/>
          </p:cNvPr>
          <p:cNvSpPr/>
          <p:nvPr/>
        </p:nvSpPr>
        <p:spPr>
          <a:xfrm>
            <a:off x="2804980" y="5445224"/>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pic>
        <p:nvPicPr>
          <p:cNvPr id="5122" name="Picture 2" descr="http://mir-znaniy.com/wp-content/uploads/2017/11/machu-picchu.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267978" y="2276872"/>
            <a:ext cx="4242356" cy="302433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27942033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lvl="0"/>
            <a:r>
              <a:rPr lang="en-US" b="1" dirty="0"/>
              <a:t>Do you know?</a:t>
            </a:r>
            <a:endParaRPr lang="ru-RU" dirty="0"/>
          </a:p>
        </p:txBody>
      </p:sp>
      <p:sp>
        <p:nvSpPr>
          <p:cNvPr id="3" name="Объект 2"/>
          <p:cNvSpPr>
            <a:spLocks noGrp="1"/>
          </p:cNvSpPr>
          <p:nvPr>
            <p:ph sz="quarter" idx="1"/>
          </p:nvPr>
        </p:nvSpPr>
        <p:spPr/>
        <p:txBody>
          <a:bodyPr/>
          <a:lstStyle/>
          <a:p>
            <a:r>
              <a:rPr lang="en-US" sz="4400" b="1" u="sng" dirty="0"/>
              <a:t>40 </a:t>
            </a:r>
            <a:r>
              <a:rPr lang="en-US" sz="4400" dirty="0"/>
              <a:t>What is a </a:t>
            </a:r>
            <a:r>
              <a:rPr lang="en-US" sz="4400" dirty="0" err="1"/>
              <a:t>chippy</a:t>
            </a:r>
            <a:r>
              <a:rPr lang="en-US" sz="4400" dirty="0"/>
              <a:t>?</a:t>
            </a:r>
            <a:endParaRPr lang="ru-RU" sz="4400" dirty="0"/>
          </a:p>
          <a:p>
            <a:endParaRPr lang="ru-RU" dirty="0"/>
          </a:p>
        </p:txBody>
      </p:sp>
      <p:sp>
        <p:nvSpPr>
          <p:cNvPr id="4" name="Овал 3">
            <a:hlinkClick r:id="rId2" action="ppaction://hlinksldjump"/>
          </p:cNvPr>
          <p:cNvSpPr/>
          <p:nvPr/>
        </p:nvSpPr>
        <p:spPr>
          <a:xfrm>
            <a:off x="3203848" y="5733256"/>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34956147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normAutofit/>
          </a:bodyPr>
          <a:lstStyle/>
          <a:p>
            <a:r>
              <a:rPr lang="en-US" dirty="0" smtClean="0"/>
              <a:t>Match </a:t>
            </a:r>
            <a:r>
              <a:rPr lang="en-US" dirty="0"/>
              <a:t>the columns to make word combinations</a:t>
            </a:r>
            <a:endParaRPr lang="ru-RU" dirty="0"/>
          </a:p>
          <a:p>
            <a:r>
              <a:rPr lang="en-US" dirty="0"/>
              <a:t>Traffic lights</a:t>
            </a:r>
            <a:endParaRPr lang="ru-RU" dirty="0"/>
          </a:p>
          <a:p>
            <a:r>
              <a:rPr lang="en-US" dirty="0"/>
              <a:t>Road sign</a:t>
            </a:r>
            <a:endParaRPr lang="ru-RU" dirty="0"/>
          </a:p>
          <a:p>
            <a:r>
              <a:rPr lang="en-US" dirty="0"/>
              <a:t>Zebra crossing</a:t>
            </a:r>
            <a:endParaRPr lang="ru-RU" dirty="0"/>
          </a:p>
          <a:p>
            <a:r>
              <a:rPr lang="en-US" dirty="0"/>
              <a:t>Bus lane</a:t>
            </a:r>
            <a:endParaRPr lang="ru-RU" dirty="0"/>
          </a:p>
          <a:p>
            <a:r>
              <a:rPr lang="en-US" dirty="0"/>
              <a:t>Underground tunnel</a:t>
            </a:r>
            <a:endParaRPr lang="ru-RU" dirty="0"/>
          </a:p>
          <a:p>
            <a:r>
              <a:rPr lang="en-US" dirty="0"/>
              <a:t>Foot bridge </a:t>
            </a:r>
            <a:endParaRPr lang="ru-RU" dirty="0"/>
          </a:p>
          <a:p>
            <a:r>
              <a:rPr lang="en-US" dirty="0"/>
              <a:t>Bus stop </a:t>
            </a:r>
            <a:endParaRPr lang="ru-RU" dirty="0"/>
          </a:p>
        </p:txBody>
      </p:sp>
      <p:sp>
        <p:nvSpPr>
          <p:cNvPr id="4" name="Прямоугольник 3">
            <a:hlinkClick r:id="rId2" action="ppaction://hlinksldjump"/>
          </p:cNvPr>
          <p:cNvSpPr/>
          <p:nvPr/>
        </p:nvSpPr>
        <p:spPr>
          <a:xfrm>
            <a:off x="3131840" y="5157192"/>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spTree>
    <p:extLst>
      <p:ext uri="{BB962C8B-B14F-4D97-AF65-F5344CB8AC3E}">
        <p14:creationId xmlns:p14="http://schemas.microsoft.com/office/powerpoint/2010/main" xmlns="" val="22649371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r>
              <a:rPr lang="en-US" dirty="0" smtClean="0"/>
              <a:t>What </a:t>
            </a:r>
            <a:r>
              <a:rPr lang="en-US" dirty="0"/>
              <a:t>is a </a:t>
            </a:r>
            <a:r>
              <a:rPr lang="en-US" dirty="0" err="1"/>
              <a:t>chippy</a:t>
            </a:r>
            <a:r>
              <a:rPr lang="en-US" dirty="0"/>
              <a:t>?</a:t>
            </a:r>
            <a:endParaRPr lang="ru-RU" dirty="0"/>
          </a:p>
          <a:p>
            <a:r>
              <a:rPr lang="en-US" b="1" dirty="0"/>
              <a:t>A </a:t>
            </a:r>
            <a:r>
              <a:rPr lang="en-US" b="1" dirty="0" err="1"/>
              <a:t>fish’n’chips</a:t>
            </a:r>
            <a:r>
              <a:rPr lang="en-US" b="1" dirty="0"/>
              <a:t> shop/restaurant</a:t>
            </a:r>
            <a:endParaRPr lang="ru-RU" dirty="0"/>
          </a:p>
          <a:p>
            <a:endParaRPr lang="ru-RU" dirty="0"/>
          </a:p>
        </p:txBody>
      </p:sp>
      <p:sp>
        <p:nvSpPr>
          <p:cNvPr id="4" name="Прямоугольник 3">
            <a:hlinkClick r:id="rId2" action="ppaction://hlinksldjump"/>
          </p:cNvPr>
          <p:cNvSpPr/>
          <p:nvPr/>
        </p:nvSpPr>
        <p:spPr>
          <a:xfrm>
            <a:off x="2804980" y="5445224"/>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pic>
        <p:nvPicPr>
          <p:cNvPr id="6146" name="Picture 2" descr="https://cdn.traveler.es/uploads/images/thumbs/es/trav/3/s/2018/10/fish_chips_shop_barcelona__5989_940x627.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349182" y="2780928"/>
            <a:ext cx="3638183" cy="242674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9332909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r>
              <a:rPr lang="en-US" b="1" dirty="0"/>
              <a:t>Do you know</a:t>
            </a:r>
            <a:r>
              <a:rPr lang="en-US" b="1" dirty="0" smtClean="0"/>
              <a:t>?</a:t>
            </a:r>
            <a:endParaRPr lang="ru-RU" dirty="0"/>
          </a:p>
        </p:txBody>
      </p:sp>
      <p:sp>
        <p:nvSpPr>
          <p:cNvPr id="3" name="Объект 2"/>
          <p:cNvSpPr>
            <a:spLocks noGrp="1"/>
          </p:cNvSpPr>
          <p:nvPr>
            <p:ph sz="quarter" idx="1"/>
          </p:nvPr>
        </p:nvSpPr>
        <p:spPr/>
        <p:txBody>
          <a:bodyPr/>
          <a:lstStyle/>
          <a:p>
            <a:r>
              <a:rPr lang="en-US" sz="4000" b="1" u="sng" dirty="0"/>
              <a:t>50 </a:t>
            </a:r>
            <a:r>
              <a:rPr lang="en-US" sz="4000" dirty="0"/>
              <a:t>How much energy does our brain use?</a:t>
            </a:r>
            <a:endParaRPr lang="ru-RU" sz="4000" dirty="0"/>
          </a:p>
          <a:p>
            <a:endParaRPr lang="ru-RU" dirty="0"/>
          </a:p>
        </p:txBody>
      </p:sp>
      <p:sp>
        <p:nvSpPr>
          <p:cNvPr id="4" name="Овал 3">
            <a:hlinkClick r:id="rId2" action="ppaction://hlinksldjump"/>
          </p:cNvPr>
          <p:cNvSpPr/>
          <p:nvPr/>
        </p:nvSpPr>
        <p:spPr>
          <a:xfrm>
            <a:off x="3203848" y="5733256"/>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280412901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r>
              <a:rPr lang="en-US" dirty="0" smtClean="0"/>
              <a:t>How </a:t>
            </a:r>
            <a:r>
              <a:rPr lang="en-US" dirty="0"/>
              <a:t>much energy does our brain use?</a:t>
            </a:r>
            <a:endParaRPr lang="ru-RU" dirty="0"/>
          </a:p>
          <a:p>
            <a:r>
              <a:rPr lang="en-US" b="1" dirty="0"/>
              <a:t>Our brain uses 20% of energy</a:t>
            </a:r>
            <a:endParaRPr lang="ru-RU" dirty="0"/>
          </a:p>
        </p:txBody>
      </p:sp>
      <p:sp>
        <p:nvSpPr>
          <p:cNvPr id="4" name="Прямоугольник 3">
            <a:hlinkClick r:id="rId2" action="ppaction://hlinksldjump"/>
          </p:cNvPr>
          <p:cNvSpPr/>
          <p:nvPr/>
        </p:nvSpPr>
        <p:spPr>
          <a:xfrm>
            <a:off x="2804980" y="5445224"/>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pic>
        <p:nvPicPr>
          <p:cNvPr id="7170" name="Picture 2" descr="https://content.choiz.me/uploads/2017-09/bc5e3882942391a13a86a6dd654eb93f.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051720" y="2780928"/>
            <a:ext cx="4389151" cy="230425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491553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r>
              <a:rPr lang="en-US" b="1" dirty="0" smtClean="0"/>
              <a:t>Russia</a:t>
            </a:r>
            <a:endParaRPr lang="ru-RU" dirty="0"/>
          </a:p>
        </p:txBody>
      </p:sp>
      <p:sp>
        <p:nvSpPr>
          <p:cNvPr id="3" name="Объект 2"/>
          <p:cNvSpPr>
            <a:spLocks noGrp="1"/>
          </p:cNvSpPr>
          <p:nvPr>
            <p:ph sz="quarter" idx="1"/>
          </p:nvPr>
        </p:nvSpPr>
        <p:spPr/>
        <p:txBody>
          <a:bodyPr/>
          <a:lstStyle/>
          <a:p>
            <a:pPr lvl="0"/>
            <a:r>
              <a:rPr lang="en-US" sz="4400" b="1" u="sng" dirty="0" smtClean="0"/>
              <a:t>10 </a:t>
            </a:r>
            <a:r>
              <a:rPr lang="en-US" sz="4400" dirty="0" smtClean="0"/>
              <a:t>When </a:t>
            </a:r>
            <a:r>
              <a:rPr lang="en-US" sz="4400" dirty="0"/>
              <a:t>did Russian astronaut Y. Gagarin fly into space?</a:t>
            </a:r>
            <a:endParaRPr lang="ru-RU" sz="4400" dirty="0"/>
          </a:p>
          <a:p>
            <a:endParaRPr lang="ru-RU" dirty="0"/>
          </a:p>
        </p:txBody>
      </p:sp>
      <p:sp>
        <p:nvSpPr>
          <p:cNvPr id="4" name="Овал 3">
            <a:hlinkClick r:id="rId2" action="ppaction://hlinksldjump"/>
          </p:cNvPr>
          <p:cNvSpPr/>
          <p:nvPr/>
        </p:nvSpPr>
        <p:spPr>
          <a:xfrm>
            <a:off x="3203848" y="5733256"/>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13349916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pPr lvl="0"/>
            <a:r>
              <a:rPr lang="en-US" dirty="0"/>
              <a:t>When did Russian astronaut Y. Gagarin fly into space</a:t>
            </a:r>
            <a:r>
              <a:rPr lang="en-US" dirty="0" smtClean="0"/>
              <a:t>?</a:t>
            </a:r>
          </a:p>
          <a:p>
            <a:r>
              <a:rPr lang="en-US" b="1" dirty="0"/>
              <a:t>On April 12, 1961. </a:t>
            </a:r>
            <a:endParaRPr lang="ru-RU" b="1" dirty="0"/>
          </a:p>
          <a:p>
            <a:pPr lvl="0"/>
            <a:endParaRPr lang="ru-RU" dirty="0"/>
          </a:p>
          <a:p>
            <a:endParaRPr lang="ru-RU" dirty="0"/>
          </a:p>
        </p:txBody>
      </p:sp>
      <p:sp>
        <p:nvSpPr>
          <p:cNvPr id="4" name="Прямоугольник 3">
            <a:hlinkClick r:id="rId2" action="ppaction://hlinksldjump"/>
          </p:cNvPr>
          <p:cNvSpPr/>
          <p:nvPr/>
        </p:nvSpPr>
        <p:spPr>
          <a:xfrm>
            <a:off x="2804980" y="5445224"/>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pic>
        <p:nvPicPr>
          <p:cNvPr id="8194" name="Picture 2" descr="http://drugoigorod.ru/wp-content/uploads/2015/03/411085355.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142481" y="2361028"/>
            <a:ext cx="3957911" cy="272415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3587419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r>
              <a:rPr lang="en-US" b="1" dirty="0" smtClean="0"/>
              <a:t>Russia</a:t>
            </a:r>
            <a:endParaRPr lang="ru-RU" dirty="0"/>
          </a:p>
        </p:txBody>
      </p:sp>
      <p:sp>
        <p:nvSpPr>
          <p:cNvPr id="3" name="Объект 2"/>
          <p:cNvSpPr>
            <a:spLocks noGrp="1"/>
          </p:cNvSpPr>
          <p:nvPr>
            <p:ph sz="quarter" idx="1"/>
          </p:nvPr>
        </p:nvSpPr>
        <p:spPr/>
        <p:txBody>
          <a:bodyPr/>
          <a:lstStyle/>
          <a:p>
            <a:pPr lvl="0"/>
            <a:r>
              <a:rPr lang="en-US" sz="4400" b="1" u="sng" dirty="0" smtClean="0"/>
              <a:t>20 </a:t>
            </a:r>
            <a:r>
              <a:rPr lang="en-US" sz="4400" dirty="0" smtClean="0"/>
              <a:t>What </a:t>
            </a:r>
            <a:r>
              <a:rPr lang="en-US" sz="4400" dirty="0"/>
              <a:t>(job) did Konstantin </a:t>
            </a:r>
            <a:r>
              <a:rPr lang="en-US" sz="4400" dirty="0" err="1"/>
              <a:t>Tsiolkovsky</a:t>
            </a:r>
            <a:r>
              <a:rPr lang="en-US" sz="4400" dirty="0"/>
              <a:t> do?</a:t>
            </a:r>
            <a:endParaRPr lang="ru-RU" sz="4400" dirty="0"/>
          </a:p>
          <a:p>
            <a:endParaRPr lang="ru-RU" dirty="0"/>
          </a:p>
        </p:txBody>
      </p:sp>
      <p:sp>
        <p:nvSpPr>
          <p:cNvPr id="4" name="Овал 3">
            <a:hlinkClick r:id="rId2" action="ppaction://hlinksldjump"/>
          </p:cNvPr>
          <p:cNvSpPr/>
          <p:nvPr/>
        </p:nvSpPr>
        <p:spPr>
          <a:xfrm>
            <a:off x="3203848" y="5733256"/>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217478881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pPr lvl="0"/>
            <a:r>
              <a:rPr lang="en-US" dirty="0"/>
              <a:t>What (job) did Konstantin </a:t>
            </a:r>
            <a:r>
              <a:rPr lang="en-US" dirty="0" err="1"/>
              <a:t>Tsiolkovsky</a:t>
            </a:r>
            <a:r>
              <a:rPr lang="en-US" dirty="0"/>
              <a:t> do</a:t>
            </a:r>
            <a:r>
              <a:rPr lang="en-US" dirty="0" smtClean="0"/>
              <a:t>?</a:t>
            </a:r>
          </a:p>
          <a:p>
            <a:r>
              <a:rPr lang="en-US" b="1" dirty="0"/>
              <a:t>A Russian rocket scientist.</a:t>
            </a:r>
            <a:endParaRPr lang="ru-RU" b="1" dirty="0"/>
          </a:p>
          <a:p>
            <a:pPr lvl="0"/>
            <a:endParaRPr lang="ru-RU" dirty="0"/>
          </a:p>
          <a:p>
            <a:endParaRPr lang="ru-RU" dirty="0"/>
          </a:p>
        </p:txBody>
      </p:sp>
      <p:sp>
        <p:nvSpPr>
          <p:cNvPr id="4" name="Прямоугольник 3">
            <a:hlinkClick r:id="rId2" action="ppaction://hlinksldjump"/>
          </p:cNvPr>
          <p:cNvSpPr/>
          <p:nvPr/>
        </p:nvSpPr>
        <p:spPr>
          <a:xfrm>
            <a:off x="2804980" y="5445224"/>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pic>
        <p:nvPicPr>
          <p:cNvPr id="9218" name="Picture 2" descr="https://24smi.org/public/media/resize/660x-/celebrity/2017/04/28/u0MdvG4mURoh_konstantin-tsiolkovskii.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940152" y="2204864"/>
            <a:ext cx="2275925" cy="325077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1603240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r>
              <a:rPr lang="en-US" b="1" dirty="0" smtClean="0"/>
              <a:t>Russia</a:t>
            </a:r>
            <a:endParaRPr lang="ru-RU" dirty="0"/>
          </a:p>
        </p:txBody>
      </p:sp>
      <p:sp>
        <p:nvSpPr>
          <p:cNvPr id="3" name="Объект 2"/>
          <p:cNvSpPr>
            <a:spLocks noGrp="1"/>
          </p:cNvSpPr>
          <p:nvPr>
            <p:ph sz="quarter" idx="1"/>
          </p:nvPr>
        </p:nvSpPr>
        <p:spPr/>
        <p:txBody>
          <a:bodyPr/>
          <a:lstStyle/>
          <a:p>
            <a:pPr lvl="0"/>
            <a:r>
              <a:rPr lang="en-US" dirty="0"/>
              <a:t> </a:t>
            </a:r>
            <a:r>
              <a:rPr lang="en-US" b="1" u="sng" dirty="0" smtClean="0"/>
              <a:t>30 </a:t>
            </a:r>
            <a:r>
              <a:rPr lang="en-US" sz="4400" dirty="0" smtClean="0"/>
              <a:t>Why </a:t>
            </a:r>
            <a:r>
              <a:rPr lang="en-US" sz="4400" dirty="0"/>
              <a:t>is caviar called “food of the Tsars”?</a:t>
            </a:r>
            <a:endParaRPr lang="ru-RU" sz="4400" dirty="0"/>
          </a:p>
          <a:p>
            <a:endParaRPr lang="ru-RU" dirty="0"/>
          </a:p>
        </p:txBody>
      </p:sp>
      <p:sp>
        <p:nvSpPr>
          <p:cNvPr id="4" name="Овал 3">
            <a:hlinkClick r:id="rId2" action="ppaction://hlinksldjump"/>
          </p:cNvPr>
          <p:cNvSpPr/>
          <p:nvPr/>
        </p:nvSpPr>
        <p:spPr>
          <a:xfrm>
            <a:off x="3203848" y="5733256"/>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134337712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pPr lvl="0"/>
            <a:r>
              <a:rPr lang="en-US" dirty="0"/>
              <a:t> Why is caviar called “food of the Tsars</a:t>
            </a:r>
            <a:r>
              <a:rPr lang="en-US" dirty="0" smtClean="0"/>
              <a:t>”?</a:t>
            </a:r>
          </a:p>
          <a:p>
            <a:r>
              <a:rPr lang="en-US" b="1" dirty="0"/>
              <a:t>It is called “food of the Tsars” because it used to be the </a:t>
            </a:r>
            <a:r>
              <a:rPr lang="en-US" b="1" dirty="0" err="1"/>
              <a:t>favourite</a:t>
            </a:r>
            <a:r>
              <a:rPr lang="en-US" b="1" dirty="0"/>
              <a:t> food of various Russian Tsars.</a:t>
            </a:r>
            <a:endParaRPr lang="ru-RU" b="1" dirty="0"/>
          </a:p>
          <a:p>
            <a:endParaRPr lang="ru-RU" dirty="0"/>
          </a:p>
        </p:txBody>
      </p:sp>
      <p:sp>
        <p:nvSpPr>
          <p:cNvPr id="4" name="Прямоугольник 3">
            <a:hlinkClick r:id="rId2" action="ppaction://hlinksldjump"/>
          </p:cNvPr>
          <p:cNvSpPr/>
          <p:nvPr/>
        </p:nvSpPr>
        <p:spPr>
          <a:xfrm>
            <a:off x="2804980" y="5445224"/>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pic>
        <p:nvPicPr>
          <p:cNvPr id="10242" name="Picture 2" descr="http://yagazeta.com/wp-content/uploads/2018/07/hires_legion-media-_shutterstock_342261467-e1529161484533.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64088" y="3140968"/>
            <a:ext cx="3040634" cy="229567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2184156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lvl="0"/>
            <a:r>
              <a:rPr lang="en-US" b="1" dirty="0" smtClean="0"/>
              <a:t>Russia</a:t>
            </a:r>
            <a:endParaRPr lang="ru-RU" dirty="0"/>
          </a:p>
        </p:txBody>
      </p:sp>
      <p:sp>
        <p:nvSpPr>
          <p:cNvPr id="3" name="Объект 2"/>
          <p:cNvSpPr>
            <a:spLocks noGrp="1"/>
          </p:cNvSpPr>
          <p:nvPr>
            <p:ph sz="quarter" idx="1"/>
          </p:nvPr>
        </p:nvSpPr>
        <p:spPr/>
        <p:txBody>
          <a:bodyPr/>
          <a:lstStyle/>
          <a:p>
            <a:pPr lvl="0"/>
            <a:r>
              <a:rPr lang="en-US" sz="4000" b="1" u="sng" dirty="0" smtClean="0"/>
              <a:t>40 </a:t>
            </a:r>
            <a:r>
              <a:rPr lang="en-US" sz="4000" dirty="0" smtClean="0"/>
              <a:t>Where </a:t>
            </a:r>
            <a:r>
              <a:rPr lang="en-US" sz="4000" dirty="0"/>
              <a:t>is </a:t>
            </a:r>
            <a:r>
              <a:rPr lang="en-US" sz="4000" dirty="0" err="1"/>
              <a:t>Krasnay</a:t>
            </a:r>
            <a:r>
              <a:rPr lang="en-US" sz="4000" dirty="0"/>
              <a:t> </a:t>
            </a:r>
            <a:r>
              <a:rPr lang="en-US" sz="4000" dirty="0" err="1"/>
              <a:t>Polyana</a:t>
            </a:r>
            <a:r>
              <a:rPr lang="en-US" sz="4000" dirty="0"/>
              <a:t>? What is </a:t>
            </a:r>
            <a:r>
              <a:rPr lang="en-US" sz="4000" dirty="0" err="1"/>
              <a:t>Krasnay</a:t>
            </a:r>
            <a:r>
              <a:rPr lang="en-US" sz="4000" dirty="0"/>
              <a:t> </a:t>
            </a:r>
            <a:r>
              <a:rPr lang="en-US" sz="4000" dirty="0" err="1"/>
              <a:t>Polyana</a:t>
            </a:r>
            <a:r>
              <a:rPr lang="en-US" sz="4000" dirty="0"/>
              <a:t> famous for?</a:t>
            </a:r>
            <a:endParaRPr lang="ru-RU" sz="4000" dirty="0"/>
          </a:p>
          <a:p>
            <a:endParaRPr lang="ru-RU" dirty="0"/>
          </a:p>
        </p:txBody>
      </p:sp>
      <p:sp>
        <p:nvSpPr>
          <p:cNvPr id="4" name="Овал 3">
            <a:hlinkClick r:id="rId2" action="ppaction://hlinksldjump"/>
          </p:cNvPr>
          <p:cNvSpPr/>
          <p:nvPr/>
        </p:nvSpPr>
        <p:spPr>
          <a:xfrm>
            <a:off x="3203848" y="5733256"/>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1865389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chemeClr val="bg2">
                    <a:lumMod val="25000"/>
                  </a:schemeClr>
                </a:solidFill>
              </a:rPr>
              <a:t>Vocabulary and grammar</a:t>
            </a:r>
            <a:endParaRPr lang="ru-RU" dirty="0">
              <a:solidFill>
                <a:schemeClr val="bg2">
                  <a:lumMod val="25000"/>
                </a:schemeClr>
              </a:solidFill>
            </a:endParaRPr>
          </a:p>
        </p:txBody>
      </p:sp>
      <p:sp>
        <p:nvSpPr>
          <p:cNvPr id="3" name="Объект 2"/>
          <p:cNvSpPr>
            <a:spLocks noGrp="1"/>
          </p:cNvSpPr>
          <p:nvPr>
            <p:ph sz="quarter" idx="1"/>
          </p:nvPr>
        </p:nvSpPr>
        <p:spPr/>
        <p:txBody>
          <a:bodyPr>
            <a:normAutofit/>
          </a:bodyPr>
          <a:lstStyle/>
          <a:p>
            <a:r>
              <a:rPr lang="en-US" b="1" u="sng" dirty="0" smtClean="0"/>
              <a:t>20</a:t>
            </a:r>
            <a:r>
              <a:rPr lang="en-US" dirty="0" smtClean="0"/>
              <a:t> Make </a:t>
            </a:r>
            <a:r>
              <a:rPr lang="en-US" dirty="0"/>
              <a:t>up sentences using the following words</a:t>
            </a:r>
          </a:p>
          <a:p>
            <a:r>
              <a:rPr lang="en-US" dirty="0"/>
              <a:t>1.	The, not, cottage, is, but, is, large, comfortable, it.</a:t>
            </a:r>
          </a:p>
          <a:p>
            <a:r>
              <a:rPr lang="en-US" dirty="0"/>
              <a:t>2.	Read, the, and, translate, into, it, article, English.</a:t>
            </a:r>
          </a:p>
          <a:p>
            <a:r>
              <a:rPr lang="en-US" dirty="0"/>
              <a:t>3.	Many, there, stamps, are, new, her, in, collection?</a:t>
            </a:r>
          </a:p>
          <a:p>
            <a:r>
              <a:rPr lang="en-US" dirty="0"/>
              <a:t>4.	Story, a, your, us, told, what, wonderful, father!</a:t>
            </a:r>
          </a:p>
          <a:p>
            <a:endParaRPr lang="ru-RU" dirty="0"/>
          </a:p>
        </p:txBody>
      </p:sp>
      <p:sp>
        <p:nvSpPr>
          <p:cNvPr id="4" name="Овал 3">
            <a:hlinkClick r:id="rId2" action="ppaction://hlinksldjump"/>
          </p:cNvPr>
          <p:cNvSpPr/>
          <p:nvPr/>
        </p:nvSpPr>
        <p:spPr>
          <a:xfrm>
            <a:off x="3059832" y="5805264"/>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323349831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pPr lvl="0"/>
            <a:r>
              <a:rPr lang="en-US" dirty="0"/>
              <a:t>Where is </a:t>
            </a:r>
            <a:r>
              <a:rPr lang="en-US" dirty="0" err="1"/>
              <a:t>Krasnay</a:t>
            </a:r>
            <a:r>
              <a:rPr lang="en-US" dirty="0"/>
              <a:t> </a:t>
            </a:r>
            <a:r>
              <a:rPr lang="en-US" dirty="0" err="1"/>
              <a:t>Polyana</a:t>
            </a:r>
            <a:r>
              <a:rPr lang="en-US" dirty="0"/>
              <a:t>? What is </a:t>
            </a:r>
            <a:r>
              <a:rPr lang="en-US" dirty="0" err="1"/>
              <a:t>Krasnay</a:t>
            </a:r>
            <a:r>
              <a:rPr lang="en-US" dirty="0"/>
              <a:t> </a:t>
            </a:r>
            <a:r>
              <a:rPr lang="en-US" dirty="0" err="1"/>
              <a:t>Polyana</a:t>
            </a:r>
            <a:r>
              <a:rPr lang="en-US" dirty="0"/>
              <a:t> famous for</a:t>
            </a:r>
            <a:r>
              <a:rPr lang="en-US" dirty="0" smtClean="0"/>
              <a:t>?</a:t>
            </a:r>
          </a:p>
          <a:p>
            <a:r>
              <a:rPr lang="en-US" b="1" dirty="0" err="1"/>
              <a:t>Krasnaya</a:t>
            </a:r>
            <a:r>
              <a:rPr lang="en-US" b="1" dirty="0"/>
              <a:t> </a:t>
            </a:r>
            <a:r>
              <a:rPr lang="en-US" b="1" dirty="0" err="1"/>
              <a:t>Polyana</a:t>
            </a:r>
            <a:r>
              <a:rPr lang="en-US" b="1" dirty="0"/>
              <a:t> is the most modern ski and snowboard resort in Sochi, Russia. It is famous for its skiing </a:t>
            </a:r>
            <a:r>
              <a:rPr lang="en-US" b="1" dirty="0" err="1"/>
              <a:t>pistes</a:t>
            </a:r>
            <a:r>
              <a:rPr lang="en-US" b="1" dirty="0"/>
              <a:t> and its after-ski cafes.</a:t>
            </a:r>
            <a:endParaRPr lang="ru-RU" b="1" dirty="0"/>
          </a:p>
          <a:p>
            <a:pPr lvl="0"/>
            <a:endParaRPr lang="ru-RU" dirty="0"/>
          </a:p>
          <a:p>
            <a:endParaRPr lang="ru-RU" dirty="0"/>
          </a:p>
        </p:txBody>
      </p:sp>
      <p:sp>
        <p:nvSpPr>
          <p:cNvPr id="4" name="Прямоугольник 3">
            <a:hlinkClick r:id="rId2" action="ppaction://hlinksldjump"/>
          </p:cNvPr>
          <p:cNvSpPr/>
          <p:nvPr/>
        </p:nvSpPr>
        <p:spPr>
          <a:xfrm>
            <a:off x="2804980" y="5445224"/>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spTree>
    <p:extLst>
      <p:ext uri="{BB962C8B-B14F-4D97-AF65-F5344CB8AC3E}">
        <p14:creationId xmlns:p14="http://schemas.microsoft.com/office/powerpoint/2010/main" xmlns="" val="143515795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a:t>Russia</a:t>
            </a:r>
            <a:endParaRPr lang="ru-RU" dirty="0"/>
          </a:p>
        </p:txBody>
      </p:sp>
      <p:sp>
        <p:nvSpPr>
          <p:cNvPr id="3" name="Объект 2"/>
          <p:cNvSpPr>
            <a:spLocks noGrp="1"/>
          </p:cNvSpPr>
          <p:nvPr>
            <p:ph sz="quarter" idx="1"/>
          </p:nvPr>
        </p:nvSpPr>
        <p:spPr/>
        <p:txBody>
          <a:bodyPr/>
          <a:lstStyle/>
          <a:p>
            <a:pPr lvl="0"/>
            <a:r>
              <a:rPr lang="en-US" dirty="0"/>
              <a:t> </a:t>
            </a:r>
            <a:r>
              <a:rPr lang="en-US" b="1" u="sng" dirty="0" smtClean="0"/>
              <a:t>50 </a:t>
            </a:r>
            <a:r>
              <a:rPr lang="en-US" sz="3600" dirty="0" smtClean="0"/>
              <a:t>During the reign of Catherine the Great, Russia became </a:t>
            </a:r>
            <a:r>
              <a:rPr lang="en-US" sz="3600" dirty="0"/>
              <a:t>one of the great powers of Europe in the 18</a:t>
            </a:r>
            <a:r>
              <a:rPr lang="en-US" sz="3600" baseline="30000" dirty="0"/>
              <a:t>th</a:t>
            </a:r>
            <a:r>
              <a:rPr lang="en-US" sz="3600" dirty="0"/>
              <a:t> </a:t>
            </a:r>
            <a:r>
              <a:rPr lang="en-US" sz="3600" dirty="0" smtClean="0"/>
              <a:t>century.   </a:t>
            </a:r>
            <a:r>
              <a:rPr lang="en-US" sz="3600" dirty="0"/>
              <a:t>What did Catherine the Great develop during her reign? </a:t>
            </a:r>
            <a:endParaRPr lang="ru-RU" sz="3600" dirty="0"/>
          </a:p>
          <a:p>
            <a:endParaRPr lang="ru-RU" dirty="0"/>
          </a:p>
        </p:txBody>
      </p:sp>
      <p:sp>
        <p:nvSpPr>
          <p:cNvPr id="4" name="Овал 3">
            <a:hlinkClick r:id="rId2" action="ppaction://hlinksldjump"/>
          </p:cNvPr>
          <p:cNvSpPr/>
          <p:nvPr/>
        </p:nvSpPr>
        <p:spPr>
          <a:xfrm>
            <a:off x="3203848" y="5733256"/>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164684228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pPr lvl="0"/>
            <a:r>
              <a:rPr lang="en-US" dirty="0" smtClean="0"/>
              <a:t>What </a:t>
            </a:r>
            <a:r>
              <a:rPr lang="en-US" dirty="0"/>
              <a:t>did Catherine the Great develop during her reign? </a:t>
            </a:r>
            <a:endParaRPr lang="en-US" dirty="0" smtClean="0"/>
          </a:p>
          <a:p>
            <a:r>
              <a:rPr lang="en-US" b="1" dirty="0"/>
              <a:t>The arts, sciences, the education system.</a:t>
            </a:r>
            <a:endParaRPr lang="ru-RU" b="1" dirty="0"/>
          </a:p>
          <a:p>
            <a:pPr lvl="0"/>
            <a:endParaRPr lang="ru-RU" dirty="0"/>
          </a:p>
          <a:p>
            <a:endParaRPr lang="ru-RU" dirty="0"/>
          </a:p>
        </p:txBody>
      </p:sp>
      <p:sp>
        <p:nvSpPr>
          <p:cNvPr id="4" name="Прямоугольник 3">
            <a:hlinkClick r:id="rId2" action="ppaction://hlinksldjump"/>
          </p:cNvPr>
          <p:cNvSpPr/>
          <p:nvPr/>
        </p:nvSpPr>
        <p:spPr>
          <a:xfrm>
            <a:off x="2804980" y="5445224"/>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pic>
        <p:nvPicPr>
          <p:cNvPr id="12290" name="Picture 2" descr="http://rus-gal.ru/wp-content/uploads/1414175644193024532430483c1be9c40dc05c4ef9.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300192" y="4149080"/>
            <a:ext cx="2021075" cy="252028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1620458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lstStyle/>
          <a:p>
            <a:pPr lvl="0"/>
            <a:r>
              <a:rPr lang="en-US" dirty="0"/>
              <a:t>The cottage is not large, but it is comfortable.</a:t>
            </a:r>
            <a:endParaRPr lang="ru-RU" dirty="0"/>
          </a:p>
          <a:p>
            <a:pPr lvl="0"/>
            <a:r>
              <a:rPr lang="en-US" dirty="0"/>
              <a:t>Read the article and translate it into English. </a:t>
            </a:r>
            <a:endParaRPr lang="ru-RU" dirty="0"/>
          </a:p>
          <a:p>
            <a:pPr lvl="0"/>
            <a:r>
              <a:rPr lang="en-US" dirty="0"/>
              <a:t>Are there many new stamps in her collection?</a:t>
            </a:r>
            <a:endParaRPr lang="ru-RU" dirty="0"/>
          </a:p>
          <a:p>
            <a:pPr lvl="0"/>
            <a:r>
              <a:rPr lang="en-US" dirty="0"/>
              <a:t>What a wonderful story your father told </a:t>
            </a:r>
            <a:r>
              <a:rPr lang="en-US" dirty="0" smtClean="0"/>
              <a:t>us.</a:t>
            </a:r>
            <a:endParaRPr lang="ru-RU" dirty="0"/>
          </a:p>
        </p:txBody>
      </p:sp>
      <p:sp>
        <p:nvSpPr>
          <p:cNvPr id="5" name="Прямоугольник 4">
            <a:hlinkClick r:id="rId2" action="ppaction://hlinksldjump"/>
          </p:cNvPr>
          <p:cNvSpPr/>
          <p:nvPr/>
        </p:nvSpPr>
        <p:spPr>
          <a:xfrm>
            <a:off x="2771800" y="5157192"/>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spTree>
    <p:extLst>
      <p:ext uri="{BB962C8B-B14F-4D97-AF65-F5344CB8AC3E}">
        <p14:creationId xmlns:p14="http://schemas.microsoft.com/office/powerpoint/2010/main" xmlns="" val="32448153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chemeClr val="bg2">
                    <a:lumMod val="25000"/>
                  </a:schemeClr>
                </a:solidFill>
              </a:rPr>
              <a:t>Vocabulary and grammar</a:t>
            </a:r>
            <a:endParaRPr lang="ru-RU" dirty="0">
              <a:solidFill>
                <a:schemeClr val="bg2">
                  <a:lumMod val="25000"/>
                </a:schemeClr>
              </a:solidFill>
            </a:endParaRPr>
          </a:p>
        </p:txBody>
      </p:sp>
      <p:sp>
        <p:nvSpPr>
          <p:cNvPr id="3" name="Объект 2"/>
          <p:cNvSpPr>
            <a:spLocks noGrp="1"/>
          </p:cNvSpPr>
          <p:nvPr>
            <p:ph sz="quarter" idx="1"/>
          </p:nvPr>
        </p:nvSpPr>
        <p:spPr/>
        <p:txBody>
          <a:bodyPr>
            <a:normAutofit fontScale="77500" lnSpcReduction="20000"/>
          </a:bodyPr>
          <a:lstStyle/>
          <a:p>
            <a:r>
              <a:rPr lang="en-US" b="1" u="sng" dirty="0" smtClean="0"/>
              <a:t>30 </a:t>
            </a:r>
            <a:r>
              <a:rPr lang="en-US" dirty="0" smtClean="0"/>
              <a:t>Match </a:t>
            </a:r>
            <a:r>
              <a:rPr lang="en-US" dirty="0"/>
              <a:t>the words to their definitions</a:t>
            </a:r>
          </a:p>
          <a:p>
            <a:r>
              <a:rPr lang="en-US" dirty="0"/>
              <a:t>1.	A large building with apartments</a:t>
            </a:r>
          </a:p>
          <a:p>
            <a:r>
              <a:rPr lang="en-US" dirty="0"/>
              <a:t>2.	An expensive and comfortable flat at the top of a tall building</a:t>
            </a:r>
          </a:p>
          <a:p>
            <a:r>
              <a:rPr lang="en-US" dirty="0"/>
              <a:t>3.	A house which is not joined to another house</a:t>
            </a:r>
          </a:p>
          <a:p>
            <a:r>
              <a:rPr lang="en-US" dirty="0"/>
              <a:t>4.	A house which is joined to another house on one side</a:t>
            </a:r>
          </a:p>
          <a:p>
            <a:r>
              <a:rPr lang="en-US" dirty="0"/>
              <a:t>5.	A large house, usually in the countryside or near the sea, where people stay on holiday</a:t>
            </a:r>
          </a:p>
          <a:p>
            <a:r>
              <a:rPr lang="en-US" dirty="0"/>
              <a:t>a)	Block of flats</a:t>
            </a:r>
          </a:p>
          <a:p>
            <a:r>
              <a:rPr lang="en-US" dirty="0"/>
              <a:t>b)	Semi-detached house</a:t>
            </a:r>
          </a:p>
          <a:p>
            <a:r>
              <a:rPr lang="en-US" dirty="0"/>
              <a:t>c)	Penthouse</a:t>
            </a:r>
          </a:p>
          <a:p>
            <a:r>
              <a:rPr lang="en-US" dirty="0"/>
              <a:t>d)	Villa</a:t>
            </a:r>
          </a:p>
          <a:p>
            <a:r>
              <a:rPr lang="en-US" dirty="0"/>
              <a:t>e)	Detached </a:t>
            </a:r>
            <a:r>
              <a:rPr lang="en-US" dirty="0" smtClean="0"/>
              <a:t>house</a:t>
            </a:r>
            <a:endParaRPr lang="en-US" dirty="0"/>
          </a:p>
        </p:txBody>
      </p:sp>
      <p:sp>
        <p:nvSpPr>
          <p:cNvPr id="4" name="Овал 3">
            <a:hlinkClick r:id="rId2" action="ppaction://hlinksldjump"/>
          </p:cNvPr>
          <p:cNvSpPr/>
          <p:nvPr/>
        </p:nvSpPr>
        <p:spPr>
          <a:xfrm>
            <a:off x="3779912" y="5805264"/>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16478602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
          </p:nvPr>
        </p:nvSpPr>
        <p:spPr/>
        <p:txBody>
          <a:bodyPr>
            <a:normAutofit fontScale="77500" lnSpcReduction="20000"/>
          </a:bodyPr>
          <a:lstStyle/>
          <a:p>
            <a:pPr lvl="0"/>
            <a:r>
              <a:rPr lang="en-US" dirty="0"/>
              <a:t>A large building with apartments  </a:t>
            </a:r>
            <a:endParaRPr lang="ru-RU" dirty="0"/>
          </a:p>
          <a:p>
            <a:r>
              <a:rPr lang="en-US" b="1" dirty="0"/>
              <a:t>Block of flats</a:t>
            </a:r>
            <a:endParaRPr lang="ru-RU" dirty="0"/>
          </a:p>
          <a:p>
            <a:pPr lvl="0"/>
            <a:r>
              <a:rPr lang="en-US" dirty="0"/>
              <a:t>An expensive and comfortable flat at the top of a tall building </a:t>
            </a:r>
            <a:endParaRPr lang="en-US" dirty="0" smtClean="0"/>
          </a:p>
          <a:p>
            <a:pPr lvl="0"/>
            <a:r>
              <a:rPr lang="en-US" b="1" dirty="0" smtClean="0"/>
              <a:t>Penthouse</a:t>
            </a:r>
            <a:endParaRPr lang="ru-RU" dirty="0"/>
          </a:p>
          <a:p>
            <a:pPr lvl="0"/>
            <a:r>
              <a:rPr lang="en-US" dirty="0"/>
              <a:t>A house which is not joined to another house</a:t>
            </a:r>
            <a:endParaRPr lang="ru-RU" dirty="0"/>
          </a:p>
          <a:p>
            <a:r>
              <a:rPr lang="en-US" b="1" dirty="0"/>
              <a:t>Detached house</a:t>
            </a:r>
            <a:endParaRPr lang="ru-RU" dirty="0"/>
          </a:p>
          <a:p>
            <a:pPr lvl="0"/>
            <a:r>
              <a:rPr lang="en-US" dirty="0"/>
              <a:t>A house which is joined to another house on one side</a:t>
            </a:r>
            <a:endParaRPr lang="ru-RU" dirty="0"/>
          </a:p>
          <a:p>
            <a:r>
              <a:rPr lang="en-US" b="1" dirty="0"/>
              <a:t>Semi-detached house</a:t>
            </a:r>
            <a:endParaRPr lang="ru-RU" dirty="0"/>
          </a:p>
          <a:p>
            <a:pPr lvl="0"/>
            <a:r>
              <a:rPr lang="en-US" dirty="0"/>
              <a:t>A large house, usually in the countryside or near the sea, where people stay on holiday</a:t>
            </a:r>
            <a:endParaRPr lang="ru-RU" dirty="0"/>
          </a:p>
          <a:p>
            <a:r>
              <a:rPr lang="en-US" b="1" dirty="0"/>
              <a:t>Villa</a:t>
            </a:r>
            <a:endParaRPr lang="ru-RU" dirty="0"/>
          </a:p>
          <a:p>
            <a:endParaRPr lang="ru-RU" dirty="0"/>
          </a:p>
        </p:txBody>
      </p:sp>
      <p:sp>
        <p:nvSpPr>
          <p:cNvPr id="4" name="Прямоугольник 3">
            <a:hlinkClick r:id="rId2" action="ppaction://hlinksldjump"/>
          </p:cNvPr>
          <p:cNvSpPr/>
          <p:nvPr/>
        </p:nvSpPr>
        <p:spPr>
          <a:xfrm>
            <a:off x="2804980" y="5625244"/>
            <a:ext cx="316835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t>Return back</a:t>
            </a:r>
            <a:endParaRPr lang="ru-RU" sz="3600" dirty="0"/>
          </a:p>
        </p:txBody>
      </p:sp>
    </p:spTree>
    <p:extLst>
      <p:ext uri="{BB962C8B-B14F-4D97-AF65-F5344CB8AC3E}">
        <p14:creationId xmlns:p14="http://schemas.microsoft.com/office/powerpoint/2010/main" xmlns="" val="14278017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chemeClr val="bg2">
                    <a:lumMod val="25000"/>
                  </a:schemeClr>
                </a:solidFill>
              </a:rPr>
              <a:t>Vocabulary and grammar</a:t>
            </a:r>
            <a:endParaRPr lang="ru-RU" dirty="0">
              <a:solidFill>
                <a:schemeClr val="bg2">
                  <a:lumMod val="25000"/>
                </a:schemeClr>
              </a:solidFill>
            </a:endParaRPr>
          </a:p>
        </p:txBody>
      </p:sp>
      <p:sp>
        <p:nvSpPr>
          <p:cNvPr id="3" name="Объект 2"/>
          <p:cNvSpPr>
            <a:spLocks noGrp="1"/>
          </p:cNvSpPr>
          <p:nvPr>
            <p:ph sz="quarter" idx="1"/>
          </p:nvPr>
        </p:nvSpPr>
        <p:spPr/>
        <p:txBody>
          <a:bodyPr/>
          <a:lstStyle/>
          <a:p>
            <a:r>
              <a:rPr lang="en-US" b="1" u="sng" dirty="0" smtClean="0"/>
              <a:t>40 </a:t>
            </a:r>
            <a:r>
              <a:rPr lang="en-US" dirty="0" smtClean="0"/>
              <a:t>Change </a:t>
            </a:r>
            <a:r>
              <a:rPr lang="en-US" dirty="0"/>
              <a:t>the verbs in brackets into the correct forms (infinitives or gerunds)</a:t>
            </a:r>
          </a:p>
          <a:p>
            <a:r>
              <a:rPr lang="en-US" dirty="0"/>
              <a:t>1.	I’d like (have) a tuna salad, please.</a:t>
            </a:r>
          </a:p>
          <a:p>
            <a:r>
              <a:rPr lang="en-US" dirty="0"/>
              <a:t>2.	I can’t stand (eat) onions.</a:t>
            </a:r>
          </a:p>
          <a:p>
            <a:r>
              <a:rPr lang="en-US" dirty="0"/>
              <a:t>3.	I look forward to (try) these lemon cakes.</a:t>
            </a:r>
          </a:p>
          <a:p>
            <a:r>
              <a:rPr lang="en-US" dirty="0"/>
              <a:t>4.	Kate would prefer (have) chicken with rice.</a:t>
            </a:r>
          </a:p>
          <a:p>
            <a:r>
              <a:rPr lang="en-US" dirty="0"/>
              <a:t>5.	Do you mind (move) your car, please.</a:t>
            </a:r>
          </a:p>
          <a:p>
            <a:endParaRPr lang="ru-RU" dirty="0"/>
          </a:p>
        </p:txBody>
      </p:sp>
      <p:sp>
        <p:nvSpPr>
          <p:cNvPr id="4" name="Овал 3">
            <a:hlinkClick r:id="rId2" action="ppaction://hlinksldjump"/>
          </p:cNvPr>
          <p:cNvSpPr/>
          <p:nvPr/>
        </p:nvSpPr>
        <p:spPr>
          <a:xfrm>
            <a:off x="3059832" y="5589240"/>
            <a:ext cx="2736304"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Answer</a:t>
            </a:r>
            <a:endParaRPr lang="ru-RU" sz="4000" dirty="0"/>
          </a:p>
        </p:txBody>
      </p:sp>
    </p:spTree>
    <p:extLst>
      <p:ext uri="{BB962C8B-B14F-4D97-AF65-F5344CB8AC3E}">
        <p14:creationId xmlns:p14="http://schemas.microsoft.com/office/powerpoint/2010/main" xmlns="" val="16190765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405</TotalTime>
  <Words>1544</Words>
  <Application>Microsoft Office PowerPoint</Application>
  <PresentationFormat>Экран (4:3)</PresentationFormat>
  <Paragraphs>312</Paragraphs>
  <Slides>52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52</vt:i4>
      </vt:variant>
    </vt:vector>
  </HeadingPairs>
  <TitlesOfParts>
    <vt:vector size="53" baseType="lpstr">
      <vt:lpstr>Обычная</vt:lpstr>
      <vt:lpstr>Your own game</vt:lpstr>
      <vt:lpstr>Слайд 2</vt:lpstr>
      <vt:lpstr>Vocabulary and grammar</vt:lpstr>
      <vt:lpstr>Слайд 4</vt:lpstr>
      <vt:lpstr>Vocabulary and grammar</vt:lpstr>
      <vt:lpstr>Слайд 6</vt:lpstr>
      <vt:lpstr>Vocabulary and grammar</vt:lpstr>
      <vt:lpstr>Слайд 8</vt:lpstr>
      <vt:lpstr>Vocabulary and grammar</vt:lpstr>
      <vt:lpstr>Слайд 10</vt:lpstr>
      <vt:lpstr>Vocabulary and grammar</vt:lpstr>
      <vt:lpstr>Слайд 12</vt:lpstr>
      <vt:lpstr>Curricular</vt:lpstr>
      <vt:lpstr>Слайд 14</vt:lpstr>
      <vt:lpstr>Curricular</vt:lpstr>
      <vt:lpstr>Слайд 16</vt:lpstr>
      <vt:lpstr>Curricular</vt:lpstr>
      <vt:lpstr>Слайд 18</vt:lpstr>
      <vt:lpstr>Curricular</vt:lpstr>
      <vt:lpstr>Слайд 20</vt:lpstr>
      <vt:lpstr>Curricular</vt:lpstr>
      <vt:lpstr>Слайд 22</vt:lpstr>
      <vt:lpstr>Culture corner</vt:lpstr>
      <vt:lpstr>Слайд 24</vt:lpstr>
      <vt:lpstr>Culture corner</vt:lpstr>
      <vt:lpstr>Слайд 26</vt:lpstr>
      <vt:lpstr>Culture corner</vt:lpstr>
      <vt:lpstr>Слайд 28</vt:lpstr>
      <vt:lpstr>Culture corner</vt:lpstr>
      <vt:lpstr>Слайд 30</vt:lpstr>
      <vt:lpstr>Culture corner</vt:lpstr>
      <vt:lpstr>Слайд 32</vt:lpstr>
      <vt:lpstr>Do you know?</vt:lpstr>
      <vt:lpstr>Слайд 34</vt:lpstr>
      <vt:lpstr>Do you know?</vt:lpstr>
      <vt:lpstr>Слайд 36</vt:lpstr>
      <vt:lpstr>Do you know?</vt:lpstr>
      <vt:lpstr>Слайд 38</vt:lpstr>
      <vt:lpstr>Do you know?</vt:lpstr>
      <vt:lpstr>Слайд 40</vt:lpstr>
      <vt:lpstr>Do you know?</vt:lpstr>
      <vt:lpstr>Слайд 42</vt:lpstr>
      <vt:lpstr>Russia</vt:lpstr>
      <vt:lpstr>Слайд 44</vt:lpstr>
      <vt:lpstr>Russia</vt:lpstr>
      <vt:lpstr>Слайд 46</vt:lpstr>
      <vt:lpstr>Russia</vt:lpstr>
      <vt:lpstr>Слайд 48</vt:lpstr>
      <vt:lpstr>Russia</vt:lpstr>
      <vt:lpstr>Слайд 50</vt:lpstr>
      <vt:lpstr>Russia</vt:lpstr>
      <vt:lpstr>Слайд 52</vt:lpstr>
    </vt:vector>
  </TitlesOfParts>
  <Company>diakov.net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 own game</dc:title>
  <dc:creator>RePack by Diakov</dc:creator>
  <cp:lastModifiedBy>User76</cp:lastModifiedBy>
  <cp:revision>27</cp:revision>
  <dcterms:created xsi:type="dcterms:W3CDTF">2018-11-12T15:06:50Z</dcterms:created>
  <dcterms:modified xsi:type="dcterms:W3CDTF">2018-11-15T05:16:10Z</dcterms:modified>
</cp:coreProperties>
</file>